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2"/>
  </p:notesMasterIdLst>
  <p:sldIdLst>
    <p:sldId id="370" r:id="rId3"/>
    <p:sldId id="386" r:id="rId4"/>
    <p:sldId id="387" r:id="rId5"/>
    <p:sldId id="388" r:id="rId6"/>
    <p:sldId id="390" r:id="rId7"/>
    <p:sldId id="372" r:id="rId8"/>
    <p:sldId id="375" r:id="rId9"/>
    <p:sldId id="371" r:id="rId10"/>
    <p:sldId id="376" r:id="rId11"/>
    <p:sldId id="377" r:id="rId12"/>
    <p:sldId id="392" r:id="rId13"/>
    <p:sldId id="393" r:id="rId14"/>
    <p:sldId id="373" r:id="rId15"/>
    <p:sldId id="379" r:id="rId16"/>
    <p:sldId id="384" r:id="rId17"/>
    <p:sldId id="385" r:id="rId18"/>
    <p:sldId id="381" r:id="rId19"/>
    <p:sldId id="391" r:id="rId20"/>
    <p:sldId id="31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B55"/>
    <a:srgbClr val="A61D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82710" autoAdjust="0"/>
  </p:normalViewPr>
  <p:slideViewPr>
    <p:cSldViewPr snapToGrid="0" snapToObjects="1">
      <p:cViewPr varScale="1">
        <p:scale>
          <a:sx n="55" d="100"/>
          <a:sy n="55" d="100"/>
        </p:scale>
        <p:origin x="420"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4CE2B5-9CB5-F947-8B65-255A3FBCF5E3}" type="datetimeFigureOut">
              <a:rPr lang="en-US" smtClean="0"/>
              <a:t>10/15/2019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60AB38-22C0-654C-9336-D4AAB945B722}" type="slidenum">
              <a:rPr lang="en-US" smtClean="0"/>
              <a:t>‹#›</a:t>
            </a:fld>
            <a:endParaRPr lang="en-US"/>
          </a:p>
        </p:txBody>
      </p:sp>
    </p:spTree>
    <p:extLst>
      <p:ext uri="{BB962C8B-B14F-4D97-AF65-F5344CB8AC3E}">
        <p14:creationId xmlns:p14="http://schemas.microsoft.com/office/powerpoint/2010/main" val="2611874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60AB38-22C0-654C-9336-D4AAB945B722}" type="slidenum">
              <a:rPr lang="en-US" smtClean="0"/>
              <a:t>1</a:t>
            </a:fld>
            <a:endParaRPr lang="en-US"/>
          </a:p>
        </p:txBody>
      </p:sp>
    </p:spTree>
    <p:extLst>
      <p:ext uri="{BB962C8B-B14F-4D97-AF65-F5344CB8AC3E}">
        <p14:creationId xmlns:p14="http://schemas.microsoft.com/office/powerpoint/2010/main" val="160268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60AB38-22C0-654C-9336-D4AAB945B722}" type="slidenum">
              <a:rPr lang="en-US" smtClean="0"/>
              <a:t>7</a:t>
            </a:fld>
            <a:endParaRPr lang="en-US"/>
          </a:p>
        </p:txBody>
      </p:sp>
    </p:spTree>
    <p:extLst>
      <p:ext uri="{BB962C8B-B14F-4D97-AF65-F5344CB8AC3E}">
        <p14:creationId xmlns:p14="http://schemas.microsoft.com/office/powerpoint/2010/main" val="2409810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60AB38-22C0-654C-9336-D4AAB945B722}"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79585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BE660-2588-7C4E-BC72-037E6BF5A3BB}" type="slidenum">
              <a:rPr lang="en-US" smtClean="0"/>
              <a:t>19</a:t>
            </a:fld>
            <a:endParaRPr lang="en-US"/>
          </a:p>
        </p:txBody>
      </p:sp>
    </p:spTree>
    <p:extLst>
      <p:ext uri="{BB962C8B-B14F-4D97-AF65-F5344CB8AC3E}">
        <p14:creationId xmlns:p14="http://schemas.microsoft.com/office/powerpoint/2010/main" val="348826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198773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407501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728915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169" y="189984"/>
            <a:ext cx="2283234" cy="7493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24169" y="71934"/>
            <a:ext cx="1604895" cy="44825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69861" y="61997"/>
            <a:ext cx="1467361" cy="463686"/>
          </a:xfrm>
          <a:prstGeom prst="rect">
            <a:avLst/>
          </a:prstGeom>
        </p:spPr>
      </p:pic>
      <p:sp>
        <p:nvSpPr>
          <p:cNvPr id="10" name="TextBox 9"/>
          <p:cNvSpPr txBox="1"/>
          <p:nvPr userDrawn="1"/>
        </p:nvSpPr>
        <p:spPr>
          <a:xfrm>
            <a:off x="3441700" y="583168"/>
            <a:ext cx="5702299" cy="398482"/>
          </a:xfrm>
          <a:prstGeom prst="rect">
            <a:avLst/>
          </a:prstGeom>
          <a:solidFill>
            <a:srgbClr val="A61D3F"/>
          </a:solidFill>
          <a:ln>
            <a:solidFill>
              <a:srgbClr val="A61D3F"/>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endParaRPr lang="en-US" dirty="0">
              <a:latin typeface="Franklin Gothic Book" panose="020B0503020102020204" pitchFamily="34" charset="0"/>
            </a:endParaRPr>
          </a:p>
        </p:txBody>
      </p:sp>
      <p:pic>
        <p:nvPicPr>
          <p:cNvPr id="11" name="Picture 10">
            <a:extLst>
              <a:ext uri="{FF2B5EF4-FFF2-40B4-BE49-F238E27FC236}">
                <a16:creationId xmlns:a16="http://schemas.microsoft.com/office/drawing/2014/main" xmlns="" id="{57F9B73F-AFB2-4DEC-B79B-559E114D512F}"/>
              </a:ext>
            </a:extLst>
          </p:cNvPr>
          <p:cNvPicPr>
            <a:picLocks noChangeAspect="1"/>
          </p:cNvPicPr>
          <p:nvPr userDrawn="1"/>
        </p:nvPicPr>
        <p:blipFill>
          <a:blip r:embed="rId5">
            <a:alphaModFix amt="35000"/>
            <a:extLst>
              <a:ext uri="{28A0092B-C50C-407E-A947-70E740481C1C}">
                <a14:useLocalDpi xmlns:a14="http://schemas.microsoft.com/office/drawing/2010/main" val="0"/>
              </a:ext>
            </a:extLst>
          </a:blip>
          <a:stretch>
            <a:fillRect/>
          </a:stretch>
        </p:blipFill>
        <p:spPr>
          <a:xfrm>
            <a:off x="829986" y="-1136113"/>
            <a:ext cx="8314014" cy="8633784"/>
          </a:xfrm>
          <a:prstGeom prst="rect">
            <a:avLst/>
          </a:prstGeom>
        </p:spPr>
      </p:pic>
    </p:spTree>
    <p:extLst>
      <p:ext uri="{BB962C8B-B14F-4D97-AF65-F5344CB8AC3E}">
        <p14:creationId xmlns:p14="http://schemas.microsoft.com/office/powerpoint/2010/main" val="1069097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3169" y="189984"/>
            <a:ext cx="2283234" cy="7493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62469" y="71934"/>
            <a:ext cx="1604895" cy="448250"/>
          </a:xfrm>
          <a:prstGeom prst="rect">
            <a:avLst/>
          </a:prstGeom>
        </p:spPr>
      </p:pic>
      <p:pic>
        <p:nvPicPr>
          <p:cNvPr id="18" name="Picture 17">
            <a:extLst>
              <a:ext uri="{FF2B5EF4-FFF2-40B4-BE49-F238E27FC236}">
                <a16:creationId xmlns:a16="http://schemas.microsoft.com/office/drawing/2014/main" xmlns="" id="{57F9B73F-AFB2-4DEC-B79B-559E114D512F}"/>
              </a:ext>
            </a:extLst>
          </p:cNvPr>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385486" y="-996413"/>
            <a:ext cx="8314014" cy="8633784"/>
          </a:xfrm>
          <a:prstGeom prst="rect">
            <a:avLst/>
          </a:prstGeom>
        </p:spPr>
      </p:pic>
    </p:spTree>
    <p:extLst>
      <p:ext uri="{BB962C8B-B14F-4D97-AF65-F5344CB8AC3E}">
        <p14:creationId xmlns:p14="http://schemas.microsoft.com/office/powerpoint/2010/main" val="1739200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2255002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78313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Footer Placeholder 7"/>
          <p:cNvSpPr>
            <a:spLocks noGrp="1"/>
          </p:cNvSpPr>
          <p:nvPr>
            <p:ph type="ftr" sz="quarter" idx="11"/>
          </p:nvPr>
        </p:nvSpPr>
        <p:spPr/>
        <p:txBody>
          <a:bodyPr/>
          <a:lstStyle/>
          <a:p>
            <a:endParaRPr lang="en-US"/>
          </a:p>
        </p:txBody>
      </p:sp>
      <p:pic>
        <p:nvPicPr>
          <p:cNvPr id="12" name="Picture 11">
            <a:extLst>
              <a:ext uri="{FF2B5EF4-FFF2-40B4-BE49-F238E27FC236}">
                <a16:creationId xmlns:a16="http://schemas.microsoft.com/office/drawing/2014/main" xmlns="" id="{57F9B73F-AFB2-4DEC-B79B-559E114D512F}"/>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829986" y="-1136113"/>
            <a:ext cx="8314014" cy="8633784"/>
          </a:xfrm>
          <a:prstGeom prst="rect">
            <a:avLst/>
          </a:prstGeom>
        </p:spPr>
      </p:pic>
    </p:spTree>
    <p:extLst>
      <p:ext uri="{BB962C8B-B14F-4D97-AF65-F5344CB8AC3E}">
        <p14:creationId xmlns:p14="http://schemas.microsoft.com/office/powerpoint/2010/main" val="1033674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49728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1864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6526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2792234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Tree>
    <p:extLst>
      <p:ext uri="{BB962C8B-B14F-4D97-AF65-F5344CB8AC3E}">
        <p14:creationId xmlns:p14="http://schemas.microsoft.com/office/powerpoint/2010/main" val="1660053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4050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56215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077650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870886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19997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57636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17439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53769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54425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2542049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88320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220609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178865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318174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192872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25228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9E7BF-6A53-494B-B7F0-31070E3DCDF2}" type="slidenum">
              <a:rPr lang="en-US" smtClean="0"/>
              <a:t>‹#›</a:t>
            </a:fld>
            <a:endParaRPr lang="en-US"/>
          </a:p>
        </p:txBody>
      </p:sp>
    </p:spTree>
    <p:extLst>
      <p:ext uri="{BB962C8B-B14F-4D97-AF65-F5344CB8AC3E}">
        <p14:creationId xmlns:p14="http://schemas.microsoft.com/office/powerpoint/2010/main" val="208447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9E7BF-6A53-494B-B7F0-31070E3DCDF2}" type="slidenum">
              <a:rPr lang="en-US" smtClean="0"/>
              <a:t>‹#›</a:t>
            </a:fld>
            <a:endParaRPr lang="en-US"/>
          </a:p>
        </p:txBody>
      </p:sp>
      <p:pic>
        <p:nvPicPr>
          <p:cNvPr id="7" name="Picture 6">
            <a:extLst>
              <a:ext uri="{FF2B5EF4-FFF2-40B4-BE49-F238E27FC236}">
                <a16:creationId xmlns:a16="http://schemas.microsoft.com/office/drawing/2014/main" xmlns="" id="{96198D66-B8C4-4207-ACDE-AB13D195E32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766350" y="84966"/>
            <a:ext cx="1149778" cy="469827"/>
          </a:xfrm>
          <a:prstGeom prst="rect">
            <a:avLst/>
          </a:prstGeom>
        </p:spPr>
      </p:pic>
      <p:pic>
        <p:nvPicPr>
          <p:cNvPr id="8" name="Picture 7">
            <a:extLst>
              <a:ext uri="{FF2B5EF4-FFF2-40B4-BE49-F238E27FC236}">
                <a16:creationId xmlns:a16="http://schemas.microsoft.com/office/drawing/2014/main" xmlns="" id="{2B0F80B9-1885-4636-A161-F744762C259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48797" y="148010"/>
            <a:ext cx="926611" cy="339917"/>
          </a:xfrm>
          <a:prstGeom prst="rect">
            <a:avLst/>
          </a:prstGeom>
        </p:spPr>
      </p:pic>
    </p:spTree>
    <p:extLst>
      <p:ext uri="{BB962C8B-B14F-4D97-AF65-F5344CB8AC3E}">
        <p14:creationId xmlns:p14="http://schemas.microsoft.com/office/powerpoint/2010/main" val="41977218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Tree>
    <p:extLst>
      <p:ext uri="{BB962C8B-B14F-4D97-AF65-F5344CB8AC3E}">
        <p14:creationId xmlns:p14="http://schemas.microsoft.com/office/powerpoint/2010/main" val="1233085735"/>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5"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Franklin Gothic Book" panose="020B05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Franklin Gothic Book" panose="020B0503020102020204" pitchFamily="34" charset="0"/>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Franklin Gothic Book" panose="020B0503020102020204" pitchFamily="34" charset="0"/>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Franklin Gothic Book" panose="020B0503020102020204" pitchFamily="34" charset="0"/>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Franklin Gothic Book" panose="020B0503020102020204" pitchFamily="34" charset="0"/>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Franklin Gothic Book" panose="020B0503020102020204" pitchFamily="34" charset="0"/>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6.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33400" y="2357716"/>
            <a:ext cx="6402468" cy="2319867"/>
          </a:xfrm>
        </p:spPr>
        <p:txBody>
          <a:bodyPr/>
          <a:lstStyle/>
          <a:p>
            <a:r>
              <a:rPr lang="en-US" b="1" dirty="0"/>
              <a:t>MICHIGAN </a:t>
            </a:r>
            <a:r>
              <a:rPr lang="en-US" b="1" dirty="0" smtClean="0"/>
              <a:t>NONPROFITS: raising awareness for census 2020</a:t>
            </a:r>
            <a:r>
              <a:rPr lang="en-US" b="1" dirty="0"/>
              <a:t/>
            </a:r>
            <a:br>
              <a:rPr lang="en-US" b="1" dirty="0"/>
            </a:b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4634" y="0"/>
            <a:ext cx="1987061" cy="1186817"/>
          </a:xfrm>
          <a:prstGeom prst="rect">
            <a:avLst/>
          </a:prstGeom>
        </p:spPr>
      </p:pic>
    </p:spTree>
    <p:extLst>
      <p:ext uri="{BB962C8B-B14F-4D97-AF65-F5344CB8AC3E}">
        <p14:creationId xmlns:p14="http://schemas.microsoft.com/office/powerpoint/2010/main" val="1264439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29184"/>
            <a:ext cx="7503459"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7936992"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NON-RESPONSE FOLLOW-UP</a:t>
            </a:r>
            <a:endParaRPr lang="en-US" sz="2400" b="1" dirty="0">
              <a:latin typeface="Segoe UI" panose="020B0502040204020203" pitchFamily="34" charset="0"/>
              <a:cs typeface="Segoe UI" panose="020B0502040204020203" pitchFamily="34" charset="0"/>
            </a:endParaRPr>
          </a:p>
        </p:txBody>
      </p:sp>
      <p:sp>
        <p:nvSpPr>
          <p:cNvPr id="2" name="TextBox 1"/>
          <p:cNvSpPr txBox="1"/>
          <p:nvPr/>
        </p:nvSpPr>
        <p:spPr>
          <a:xfrm>
            <a:off x="257109" y="1792989"/>
            <a:ext cx="3576917" cy="2308324"/>
          </a:xfrm>
          <a:prstGeom prst="rect">
            <a:avLst/>
          </a:prstGeom>
          <a:noFill/>
        </p:spPr>
        <p:txBody>
          <a:bodyPr wrap="square" rtlCol="0">
            <a:spAutoFit/>
          </a:bodyPr>
          <a:lstStyle/>
          <a:p>
            <a:r>
              <a:rPr lang="en-US" sz="3600" dirty="0" smtClean="0"/>
              <a:t>What happens if you don’t respond to the census? </a:t>
            </a:r>
            <a:endParaRPr lang="en-US" sz="3600" dirty="0"/>
          </a:p>
        </p:txBody>
      </p:sp>
      <p:cxnSp>
        <p:nvCxnSpPr>
          <p:cNvPr id="4" name="Straight Connector 3"/>
          <p:cNvCxnSpPr/>
          <p:nvPr/>
        </p:nvCxnSpPr>
        <p:spPr>
          <a:xfrm>
            <a:off x="363071" y="1559863"/>
            <a:ext cx="3470955" cy="40341"/>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257109" y="4240310"/>
            <a:ext cx="3470955" cy="40341"/>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397188" y="1317816"/>
            <a:ext cx="4746812" cy="3970318"/>
          </a:xfrm>
          <a:prstGeom prst="rect">
            <a:avLst/>
          </a:prstGeom>
          <a:noFill/>
        </p:spPr>
        <p:txBody>
          <a:bodyPr wrap="square" rtlCol="0">
            <a:spAutoFit/>
          </a:bodyPr>
          <a:lstStyle/>
          <a:p>
            <a:r>
              <a:rPr lang="en-US" dirty="0" smtClean="0">
                <a:latin typeface="Franklin Gothic Book" panose="020B0503020102020204" pitchFamily="34" charset="0"/>
              </a:rPr>
              <a:t>Every household that doesn’t respond to the initial invitation to fill out the census will be sent reminders in the mail (including eventually, a paper questionnaire) before someone follows up in person. </a:t>
            </a:r>
          </a:p>
          <a:p>
            <a:endParaRPr lang="en-US" dirty="0">
              <a:latin typeface="Franklin Gothic Book" panose="020B0503020102020204" pitchFamily="34" charset="0"/>
            </a:endParaRPr>
          </a:p>
          <a:p>
            <a:r>
              <a:rPr lang="en-US" dirty="0" smtClean="0">
                <a:latin typeface="Franklin Gothic Book" panose="020B0503020102020204" pitchFamily="34" charset="0"/>
              </a:rPr>
              <a:t>This non-response follow-up will begin in April 2020 with college housing and continue from May through July 2020. </a:t>
            </a:r>
          </a:p>
          <a:p>
            <a:endParaRPr lang="en-US" dirty="0" smtClean="0">
              <a:latin typeface="Franklin Gothic Book" panose="020B0503020102020204" pitchFamily="34" charset="0"/>
            </a:endParaRPr>
          </a:p>
          <a:p>
            <a:r>
              <a:rPr lang="en-US" dirty="0" smtClean="0">
                <a:latin typeface="Franklin Gothic Book" panose="020B0503020102020204" pitchFamily="34" charset="0"/>
              </a:rPr>
              <a:t>Call centers will not be used for non-response follow-up. </a:t>
            </a:r>
          </a:p>
          <a:p>
            <a:endParaRPr lang="en-US" dirty="0">
              <a:latin typeface="Franklin Gothic Book" panose="020B0503020102020204" pitchFamily="34" charset="0"/>
            </a:endParaRPr>
          </a:p>
          <a:p>
            <a:endParaRPr lang="en-US" dirty="0">
              <a:latin typeface="Franklin Gothic Book" panose="020B05030201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92874843"/>
              </p:ext>
            </p:extLst>
          </p:nvPr>
        </p:nvGraphicFramePr>
        <p:xfrm>
          <a:off x="257109" y="5258188"/>
          <a:ext cx="8565774" cy="1425382"/>
        </p:xfrm>
        <a:graphic>
          <a:graphicData uri="http://schemas.openxmlformats.org/drawingml/2006/table">
            <a:tbl>
              <a:tblPr firstRow="1" bandRow="1">
                <a:tableStyleId>{5C22544A-7EE6-4342-B048-85BDC9FD1C3A}</a:tableStyleId>
              </a:tblPr>
              <a:tblGrid>
                <a:gridCol w="1427629"/>
                <a:gridCol w="1427629"/>
                <a:gridCol w="1427629"/>
                <a:gridCol w="1427629"/>
                <a:gridCol w="1427629"/>
                <a:gridCol w="1427629"/>
              </a:tblGrid>
              <a:tr h="602422">
                <a:tc>
                  <a:txBody>
                    <a:bodyPr/>
                    <a:lstStyle/>
                    <a:p>
                      <a:r>
                        <a:rPr lang="en-US" b="1" dirty="0" smtClean="0"/>
                        <a:t>Timeframe</a:t>
                      </a:r>
                      <a:endParaRPr lang="en-US" b="1" dirty="0"/>
                    </a:p>
                  </a:txBody>
                  <a:tcPr anchor="ctr"/>
                </a:tc>
                <a:tc>
                  <a:txBody>
                    <a:bodyPr/>
                    <a:lstStyle/>
                    <a:p>
                      <a:r>
                        <a:rPr lang="en-US" sz="1600" dirty="0" smtClean="0">
                          <a:latin typeface="Franklin Gothic Book" panose="020B0503020102020204" pitchFamily="34" charset="0"/>
                        </a:rPr>
                        <a:t>March 12 – 20</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March 16</a:t>
                      </a:r>
                      <a:r>
                        <a:rPr lang="en-US" sz="1600" baseline="0" dirty="0" smtClean="0">
                          <a:latin typeface="Franklin Gothic Book" panose="020B0503020102020204" pitchFamily="34" charset="0"/>
                        </a:rPr>
                        <a:t> – 24</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March 26</a:t>
                      </a:r>
                      <a:r>
                        <a:rPr lang="en-US" sz="1600" baseline="0" dirty="0" smtClean="0">
                          <a:latin typeface="Franklin Gothic Book" panose="020B0503020102020204" pitchFamily="34" charset="0"/>
                        </a:rPr>
                        <a:t> – April 3</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April 8 – 16</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April 20 - 27</a:t>
                      </a:r>
                      <a:endParaRPr lang="en-US" sz="1600" dirty="0">
                        <a:latin typeface="Franklin Gothic Book" panose="020B0503020102020204" pitchFamily="34" charset="0"/>
                      </a:endParaRPr>
                    </a:p>
                  </a:txBody>
                  <a:tcPr anchor="ctr"/>
                </a:tc>
              </a:tr>
              <a:tr h="602422">
                <a:tc>
                  <a:txBody>
                    <a:bodyPr/>
                    <a:lstStyle/>
                    <a:p>
                      <a:r>
                        <a:rPr lang="en-US" b="1" dirty="0" smtClean="0"/>
                        <a:t>What’s sent</a:t>
                      </a:r>
                      <a:endParaRPr lang="en-US" b="1" dirty="0"/>
                    </a:p>
                  </a:txBody>
                  <a:tcPr anchor="ctr"/>
                </a:tc>
                <a:tc>
                  <a:txBody>
                    <a:bodyPr/>
                    <a:lstStyle/>
                    <a:p>
                      <a:r>
                        <a:rPr lang="en-US" sz="1600" dirty="0" smtClean="0">
                          <a:latin typeface="Franklin Gothic Book" panose="020B0503020102020204" pitchFamily="34" charset="0"/>
                        </a:rPr>
                        <a:t>Initial invitation </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Reminder letter</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Reminder postcard</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Reminder letter + paper questionnaire </a:t>
                      </a:r>
                      <a:endParaRPr lang="en-US" sz="1600" dirty="0">
                        <a:latin typeface="Franklin Gothic Book" panose="020B0503020102020204" pitchFamily="34" charset="0"/>
                      </a:endParaRPr>
                    </a:p>
                  </a:txBody>
                  <a:tcPr anchor="ctr"/>
                </a:tc>
                <a:tc>
                  <a:txBody>
                    <a:bodyPr/>
                    <a:lstStyle/>
                    <a:p>
                      <a:r>
                        <a:rPr lang="en-US" sz="1600" dirty="0" smtClean="0">
                          <a:latin typeface="Franklin Gothic Book" panose="020B0503020102020204" pitchFamily="34" charset="0"/>
                        </a:rPr>
                        <a:t>Final reminder postcard</a:t>
                      </a:r>
                      <a:endParaRPr lang="en-US" sz="1600" dirty="0">
                        <a:latin typeface="Franklin Gothic Book" panose="020B0503020102020204" pitchFamily="34" charset="0"/>
                      </a:endParaRPr>
                    </a:p>
                  </a:txBody>
                  <a:tcPr anchor="ctr"/>
                </a:tc>
              </a:tr>
            </a:tbl>
          </a:graphicData>
        </a:graphic>
      </p:graphicFrame>
    </p:spTree>
    <p:extLst>
      <p:ext uri="{BB962C8B-B14F-4D97-AF65-F5344CB8AC3E}">
        <p14:creationId xmlns:p14="http://schemas.microsoft.com/office/powerpoint/2010/main" val="1988631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109" y="1792989"/>
            <a:ext cx="8177443" cy="1938992"/>
          </a:xfrm>
          <a:prstGeom prst="rect">
            <a:avLst/>
          </a:prstGeom>
          <a:noFill/>
        </p:spPr>
        <p:txBody>
          <a:bodyPr wrap="square" rtlCol="0">
            <a:spAutoFit/>
          </a:bodyPr>
          <a:lstStyle/>
          <a:p>
            <a:r>
              <a:rPr lang="en-US" sz="6000" b="1" dirty="0" smtClean="0">
                <a:solidFill>
                  <a:srgbClr val="A61D3F"/>
                </a:solidFill>
                <a:latin typeface="Franklin Gothic Book" panose="020B0503020102020204" pitchFamily="34" charset="0"/>
              </a:rPr>
              <a:t>WHAT DOES THE CENSUS ASK?</a:t>
            </a:r>
            <a:endParaRPr lang="en-US" sz="6000" b="1" dirty="0">
              <a:solidFill>
                <a:srgbClr val="A61D3F"/>
              </a:solidFill>
              <a:latin typeface="Franklin Gothic Book" panose="020B0503020102020204" pitchFamily="34" charset="0"/>
            </a:endParaRPr>
          </a:p>
        </p:txBody>
      </p:sp>
      <p:cxnSp>
        <p:nvCxnSpPr>
          <p:cNvPr id="4" name="Straight Connector 3"/>
          <p:cNvCxnSpPr/>
          <p:nvPr/>
        </p:nvCxnSpPr>
        <p:spPr>
          <a:xfrm>
            <a:off x="363071" y="1559863"/>
            <a:ext cx="3470955" cy="40341"/>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363071" y="4178837"/>
            <a:ext cx="3470955" cy="40341"/>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3692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29184"/>
            <a:ext cx="5577840"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0" y="-21405"/>
            <a:ext cx="6309360" cy="707886"/>
          </a:xfrm>
          <a:prstGeom prst="rect">
            <a:avLst/>
          </a:prstGeom>
          <a:noFill/>
        </p:spPr>
        <p:txBody>
          <a:bodyPr wrap="square" rtlCol="0">
            <a:spAutoFit/>
          </a:bodyPr>
          <a:lstStyle/>
          <a:p>
            <a:r>
              <a:rPr lang="en-US" sz="4000" b="1" dirty="0" smtClean="0">
                <a:solidFill>
                  <a:prstClr val="white"/>
                </a:solidFill>
                <a:latin typeface="Segoe UI" panose="020B0502040204020203" pitchFamily="34" charset="0"/>
                <a:cs typeface="Segoe UI" panose="020B0502040204020203" pitchFamily="34" charset="0"/>
              </a:rPr>
              <a:t>CENSUS QUESTIONS</a:t>
            </a:r>
            <a:endParaRPr lang="en-US" sz="2400" b="1" dirty="0">
              <a:solidFill>
                <a:prstClr val="white"/>
              </a:solidFill>
              <a:latin typeface="Segoe UI" panose="020B0502040204020203" pitchFamily="34" charset="0"/>
              <a:cs typeface="Segoe UI" panose="020B0502040204020203" pitchFamily="34" charset="0"/>
            </a:endParaRPr>
          </a:p>
        </p:txBody>
      </p:sp>
      <p:cxnSp>
        <p:nvCxnSpPr>
          <p:cNvPr id="14" name="Straight Connector 13"/>
          <p:cNvCxnSpPr/>
          <p:nvPr/>
        </p:nvCxnSpPr>
        <p:spPr>
          <a:xfrm>
            <a:off x="5577840" y="3771376"/>
            <a:ext cx="312724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96661" y="1058475"/>
            <a:ext cx="8308427" cy="5262979"/>
          </a:xfrm>
          <a:prstGeom prst="rect">
            <a:avLst/>
          </a:prstGeom>
          <a:noFill/>
        </p:spPr>
        <p:txBody>
          <a:bodyPr wrap="square" numCol="2" rtlCol="0">
            <a:spAutoFit/>
          </a:bodyPr>
          <a:lstStyle/>
          <a:p>
            <a:r>
              <a:rPr lang="en-US" sz="2800" b="1" dirty="0">
                <a:solidFill>
                  <a:prstClr val="white"/>
                </a:solidFill>
                <a:latin typeface="Franklin Gothic Book" panose="020B0503020102020204" pitchFamily="34" charset="0"/>
              </a:rPr>
              <a:t>How many people are </a:t>
            </a:r>
            <a:endParaRPr lang="en-US" sz="2800" b="1" dirty="0" smtClean="0">
              <a:solidFill>
                <a:prstClr val="white"/>
              </a:solidFill>
              <a:latin typeface="Franklin Gothic Book" panose="020B0503020102020204" pitchFamily="34" charset="0"/>
            </a:endParaRPr>
          </a:p>
          <a:p>
            <a:r>
              <a:rPr lang="en-US" sz="2800" b="1" dirty="0" smtClean="0">
                <a:solidFill>
                  <a:prstClr val="white"/>
                </a:solidFill>
                <a:latin typeface="Franklin Gothic Book" panose="020B0503020102020204" pitchFamily="34" charset="0"/>
              </a:rPr>
              <a:t>living </a:t>
            </a:r>
            <a:r>
              <a:rPr lang="en-US" sz="2800" b="1" dirty="0">
                <a:solidFill>
                  <a:prstClr val="white"/>
                </a:solidFill>
                <a:latin typeface="Franklin Gothic Book" panose="020B0503020102020204" pitchFamily="34" charset="0"/>
              </a:rPr>
              <a:t>or staying at your home on April 1, 2020.</a:t>
            </a:r>
            <a:r>
              <a:rPr lang="en-US" sz="2800" dirty="0">
                <a:solidFill>
                  <a:prstClr val="white"/>
                </a:solidFill>
                <a:latin typeface="Franklin Gothic Book" panose="020B0503020102020204" pitchFamily="34" charset="0"/>
              </a:rPr>
              <a:t> </a:t>
            </a:r>
            <a:endParaRPr lang="en-US" sz="2800" dirty="0" smtClean="0">
              <a:solidFill>
                <a:prstClr val="white"/>
              </a:solidFill>
              <a:latin typeface="Franklin Gothic Book" panose="020B0503020102020204" pitchFamily="34" charset="0"/>
            </a:endParaRPr>
          </a:p>
          <a:p>
            <a:endParaRPr lang="en-US" sz="2800" b="1" dirty="0">
              <a:solidFill>
                <a:prstClr val="white"/>
              </a:solidFill>
              <a:latin typeface="Franklin Gothic Book" panose="020B0503020102020204" pitchFamily="34" charset="0"/>
            </a:endParaRPr>
          </a:p>
          <a:p>
            <a:r>
              <a:rPr lang="en-US" sz="2800" b="1" dirty="0" smtClean="0">
                <a:solidFill>
                  <a:prstClr val="white"/>
                </a:solidFill>
                <a:latin typeface="Franklin Gothic Book" panose="020B0503020102020204" pitchFamily="34" charset="0"/>
              </a:rPr>
              <a:t>Whether </a:t>
            </a:r>
            <a:r>
              <a:rPr lang="en-US" sz="2800" b="1" dirty="0">
                <a:solidFill>
                  <a:prstClr val="white"/>
                </a:solidFill>
                <a:latin typeface="Franklin Gothic Book" panose="020B0503020102020204" pitchFamily="34" charset="0"/>
              </a:rPr>
              <a:t>the home is owned or rented. </a:t>
            </a:r>
            <a:endParaRPr lang="en-US" sz="2800" b="1" dirty="0" smtClean="0">
              <a:solidFill>
                <a:prstClr val="white"/>
              </a:solidFill>
              <a:latin typeface="Franklin Gothic Book" panose="020B0503020102020204" pitchFamily="34" charset="0"/>
            </a:endParaRPr>
          </a:p>
          <a:p>
            <a:endParaRPr lang="en-US" sz="2800" b="1" dirty="0">
              <a:solidFill>
                <a:prstClr val="white"/>
              </a:solidFill>
              <a:latin typeface="Franklin Gothic Book" panose="020B0503020102020204" pitchFamily="34" charset="0"/>
            </a:endParaRPr>
          </a:p>
          <a:p>
            <a:r>
              <a:rPr lang="en-US" sz="2800" b="1" dirty="0" smtClean="0">
                <a:solidFill>
                  <a:prstClr val="white"/>
                </a:solidFill>
                <a:latin typeface="Franklin Gothic Book" panose="020B0503020102020204" pitchFamily="34" charset="0"/>
              </a:rPr>
              <a:t>About </a:t>
            </a:r>
            <a:r>
              <a:rPr lang="en-US" sz="2800" b="1" dirty="0">
                <a:solidFill>
                  <a:prstClr val="white"/>
                </a:solidFill>
                <a:latin typeface="Franklin Gothic Book" panose="020B0503020102020204" pitchFamily="34" charset="0"/>
              </a:rPr>
              <a:t>the sex of each person in your home.</a:t>
            </a:r>
            <a:r>
              <a:rPr lang="en-US" sz="2800" dirty="0">
                <a:solidFill>
                  <a:prstClr val="white"/>
                </a:solidFill>
                <a:latin typeface="Franklin Gothic Book" panose="020B0503020102020204" pitchFamily="34" charset="0"/>
              </a:rPr>
              <a:t> </a:t>
            </a:r>
            <a:endParaRPr lang="en-US" sz="2800" dirty="0" smtClean="0">
              <a:solidFill>
                <a:prstClr val="white"/>
              </a:solidFill>
              <a:latin typeface="Franklin Gothic Book" panose="020B0503020102020204" pitchFamily="34" charset="0"/>
            </a:endParaRPr>
          </a:p>
          <a:p>
            <a:endParaRPr lang="en-US" sz="2800" b="1" dirty="0">
              <a:solidFill>
                <a:prstClr val="white"/>
              </a:solidFill>
              <a:latin typeface="Franklin Gothic Book" panose="020B0503020102020204" pitchFamily="34" charset="0"/>
            </a:endParaRPr>
          </a:p>
          <a:p>
            <a:r>
              <a:rPr lang="en-US" sz="2800" b="1" dirty="0" smtClean="0">
                <a:solidFill>
                  <a:prstClr val="white"/>
                </a:solidFill>
                <a:latin typeface="Franklin Gothic Book" panose="020B0503020102020204" pitchFamily="34" charset="0"/>
              </a:rPr>
              <a:t>About </a:t>
            </a:r>
            <a:r>
              <a:rPr lang="en-US" sz="2800" b="1" dirty="0">
                <a:solidFill>
                  <a:prstClr val="white"/>
                </a:solidFill>
                <a:latin typeface="Franklin Gothic Book" panose="020B0503020102020204" pitchFamily="34" charset="0"/>
              </a:rPr>
              <a:t>the age of each person in your home.</a:t>
            </a:r>
            <a:r>
              <a:rPr lang="en-US" sz="2800" dirty="0">
                <a:solidFill>
                  <a:prstClr val="white"/>
                </a:solidFill>
                <a:latin typeface="Franklin Gothic Book" panose="020B0503020102020204" pitchFamily="34" charset="0"/>
              </a:rPr>
              <a:t> </a:t>
            </a:r>
            <a:endParaRPr lang="en-US" sz="2800" dirty="0" smtClean="0">
              <a:solidFill>
                <a:prstClr val="white"/>
              </a:solidFill>
              <a:latin typeface="Franklin Gothic Book" panose="020B0503020102020204" pitchFamily="34" charset="0"/>
            </a:endParaRPr>
          </a:p>
          <a:p>
            <a:endParaRPr lang="en-US" sz="2800" dirty="0">
              <a:solidFill>
                <a:prstClr val="white"/>
              </a:solidFill>
              <a:latin typeface="Franklin Gothic Book" panose="020B0503020102020204" pitchFamily="34" charset="0"/>
            </a:endParaRPr>
          </a:p>
          <a:p>
            <a:r>
              <a:rPr lang="en-US" sz="2800" b="1" dirty="0">
                <a:solidFill>
                  <a:prstClr val="white"/>
                </a:solidFill>
                <a:latin typeface="Franklin Gothic Book" panose="020B0503020102020204" pitchFamily="34" charset="0"/>
              </a:rPr>
              <a:t>About the race of each person in your home.</a:t>
            </a:r>
            <a:r>
              <a:rPr lang="en-US" sz="2800" dirty="0">
                <a:solidFill>
                  <a:prstClr val="white"/>
                </a:solidFill>
                <a:latin typeface="Franklin Gothic Book" panose="020B0503020102020204" pitchFamily="34" charset="0"/>
              </a:rPr>
              <a:t> </a:t>
            </a:r>
            <a:endParaRPr lang="en-US" sz="2800" dirty="0" smtClean="0">
              <a:solidFill>
                <a:prstClr val="white"/>
              </a:solidFill>
              <a:latin typeface="Franklin Gothic Book" panose="020B0503020102020204" pitchFamily="34" charset="0"/>
            </a:endParaRPr>
          </a:p>
          <a:p>
            <a:endParaRPr lang="en-US" sz="2800" b="1" dirty="0">
              <a:solidFill>
                <a:prstClr val="white"/>
              </a:solidFill>
              <a:latin typeface="Franklin Gothic Book" panose="020B0503020102020204" pitchFamily="34" charset="0"/>
            </a:endParaRPr>
          </a:p>
          <a:p>
            <a:r>
              <a:rPr lang="en-US" sz="2800" b="1" dirty="0" smtClean="0">
                <a:solidFill>
                  <a:prstClr val="white"/>
                </a:solidFill>
                <a:latin typeface="Franklin Gothic Book" panose="020B0503020102020204" pitchFamily="34" charset="0"/>
              </a:rPr>
              <a:t>About </a:t>
            </a:r>
            <a:r>
              <a:rPr lang="en-US" sz="2800" b="1" dirty="0">
                <a:solidFill>
                  <a:prstClr val="white"/>
                </a:solidFill>
                <a:latin typeface="Franklin Gothic Book" panose="020B0503020102020204" pitchFamily="34" charset="0"/>
              </a:rPr>
              <a:t>whether a person in your home is of Hispanic, Latino, or Spanish origin.</a:t>
            </a:r>
            <a:r>
              <a:rPr lang="en-US" sz="2800" dirty="0">
                <a:solidFill>
                  <a:prstClr val="white"/>
                </a:solidFill>
                <a:latin typeface="Franklin Gothic Book" panose="020B0503020102020204" pitchFamily="34" charset="0"/>
              </a:rPr>
              <a:t> </a:t>
            </a:r>
            <a:endParaRPr lang="en-US" sz="2800" dirty="0" smtClean="0">
              <a:solidFill>
                <a:prstClr val="white"/>
              </a:solidFill>
              <a:latin typeface="Franklin Gothic Book" panose="020B0503020102020204" pitchFamily="34" charset="0"/>
            </a:endParaRPr>
          </a:p>
          <a:p>
            <a:endParaRPr lang="en-US" sz="2800" b="1" dirty="0">
              <a:solidFill>
                <a:prstClr val="white"/>
              </a:solidFill>
              <a:latin typeface="Franklin Gothic Book" panose="020B0503020102020204" pitchFamily="34" charset="0"/>
            </a:endParaRPr>
          </a:p>
          <a:p>
            <a:r>
              <a:rPr lang="en-US" sz="2800" b="1" dirty="0" smtClean="0">
                <a:solidFill>
                  <a:prstClr val="white"/>
                </a:solidFill>
                <a:latin typeface="Franklin Gothic Book" panose="020B0503020102020204" pitchFamily="34" charset="0"/>
              </a:rPr>
              <a:t>About </a:t>
            </a:r>
            <a:r>
              <a:rPr lang="en-US" sz="2800" b="1" dirty="0">
                <a:solidFill>
                  <a:prstClr val="white"/>
                </a:solidFill>
                <a:latin typeface="Franklin Gothic Book" panose="020B0503020102020204" pitchFamily="34" charset="0"/>
              </a:rPr>
              <a:t>the relationship of each person in your home. </a:t>
            </a:r>
            <a:endParaRPr lang="en-US" sz="2800" dirty="0">
              <a:solidFill>
                <a:prstClr val="white"/>
              </a:solidFill>
              <a:latin typeface="Franklin Gothic Book" panose="020B0503020102020204" pitchFamily="34" charset="0"/>
            </a:endParaRPr>
          </a:p>
        </p:txBody>
      </p:sp>
    </p:spTree>
    <p:extLst>
      <p:ext uri="{BB962C8B-B14F-4D97-AF65-F5344CB8AC3E}">
        <p14:creationId xmlns:p14="http://schemas.microsoft.com/office/powerpoint/2010/main" val="19449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EFFECTIVE NONPROFIT ENGAGEMENT STRATEGIES</a:t>
            </a:r>
            <a:br>
              <a:rPr lang="en-US" b="1" dirty="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2091" y="0"/>
            <a:ext cx="1881554" cy="1123801"/>
          </a:xfrm>
          <a:prstGeom prst="rect">
            <a:avLst/>
          </a:prstGeom>
        </p:spPr>
      </p:pic>
    </p:spTree>
    <p:extLst>
      <p:ext uri="{BB962C8B-B14F-4D97-AF65-F5344CB8AC3E}">
        <p14:creationId xmlns:p14="http://schemas.microsoft.com/office/powerpoint/2010/main" val="1302644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5737"/>
            <a:ext cx="5082988" cy="378702"/>
          </a:xfrm>
          <a:prstGeom prst="rect">
            <a:avLst/>
          </a:prstGeom>
          <a:solidFill>
            <a:srgbClr val="162B55"/>
          </a:solidFill>
          <a:ln>
            <a:solidFill>
              <a:srgbClr val="162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7936992"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OUTREACH PHASES</a:t>
            </a:r>
            <a:endParaRPr lang="en-US" sz="2400" b="1" dirty="0">
              <a:latin typeface="Segoe UI" panose="020B0502040204020203" pitchFamily="34" charset="0"/>
              <a:cs typeface="Segoe UI" panose="020B0502040204020203" pitchFamily="34" charset="0"/>
            </a:endParaRPr>
          </a:p>
        </p:txBody>
      </p:sp>
      <p:sp>
        <p:nvSpPr>
          <p:cNvPr id="36" name="Rectangle 35"/>
          <p:cNvSpPr/>
          <p:nvPr/>
        </p:nvSpPr>
        <p:spPr>
          <a:xfrm>
            <a:off x="2326340" y="1129552"/>
            <a:ext cx="6669741" cy="20473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2317376" y="1116106"/>
            <a:ext cx="6678705" cy="2031325"/>
          </a:xfrm>
          <a:prstGeom prst="rect">
            <a:avLst/>
          </a:prstGeom>
          <a:noFill/>
        </p:spPr>
        <p:txBody>
          <a:bodyPr wrap="square" rtlCol="0">
            <a:spAutoFit/>
          </a:bodyPr>
          <a:lstStyle/>
          <a:p>
            <a:r>
              <a:rPr lang="en-US" b="1" dirty="0" smtClean="0">
                <a:latin typeface="Franklin Gothic Book" panose="020B0503020102020204" pitchFamily="34" charset="0"/>
              </a:rPr>
              <a:t>RAISE AWARENESS </a:t>
            </a:r>
          </a:p>
          <a:p>
            <a:r>
              <a:rPr lang="en-US" dirty="0" smtClean="0">
                <a:latin typeface="Franklin Gothic Book" panose="020B0503020102020204" pitchFamily="34" charset="0"/>
              </a:rPr>
              <a:t>Share the importance of the census with your nonprofit and those you serve. Some sample talking points you can consider adopting: </a:t>
            </a:r>
          </a:p>
          <a:p>
            <a:pPr marL="285750" indent="-285750">
              <a:buFontTx/>
              <a:buChar char="-"/>
            </a:pPr>
            <a:r>
              <a:rPr lang="en-US" dirty="0" smtClean="0">
                <a:latin typeface="Franklin Gothic Book" panose="020B0503020102020204" pitchFamily="34" charset="0"/>
              </a:rPr>
              <a:t>Our communities may be under-counted and we need to work together to address concerns</a:t>
            </a:r>
          </a:p>
          <a:p>
            <a:pPr marL="285750" indent="-285750">
              <a:buFontTx/>
              <a:buChar char="-"/>
            </a:pPr>
            <a:r>
              <a:rPr lang="en-US" dirty="0" smtClean="0">
                <a:latin typeface="Franklin Gothic Book" panose="020B0503020102020204" pitchFamily="34" charset="0"/>
              </a:rPr>
              <a:t>This is a very different census</a:t>
            </a:r>
          </a:p>
          <a:p>
            <a:pPr marL="285750" indent="-285750">
              <a:buFontTx/>
              <a:buChar char="-"/>
            </a:pPr>
            <a:r>
              <a:rPr lang="en-US" dirty="0" smtClean="0">
                <a:latin typeface="Franklin Gothic Book" panose="020B0503020102020204" pitchFamily="34" charset="0"/>
              </a:rPr>
              <a:t>Census engagement can be integrated into your nonprofit’s work</a:t>
            </a:r>
            <a:endParaRPr lang="en-US" dirty="0">
              <a:latin typeface="Franklin Gothic Book" panose="020B0503020102020204" pitchFamily="34" charset="0"/>
            </a:endParaRPr>
          </a:p>
        </p:txBody>
      </p:sp>
      <p:sp>
        <p:nvSpPr>
          <p:cNvPr id="38" name="Rectangle 37"/>
          <p:cNvSpPr/>
          <p:nvPr/>
        </p:nvSpPr>
        <p:spPr>
          <a:xfrm>
            <a:off x="2337545" y="3449168"/>
            <a:ext cx="6658535" cy="12505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2528047" y="3478629"/>
            <a:ext cx="6212541" cy="1200329"/>
          </a:xfrm>
          <a:prstGeom prst="rect">
            <a:avLst/>
          </a:prstGeom>
          <a:noFill/>
        </p:spPr>
        <p:txBody>
          <a:bodyPr wrap="square" rtlCol="0">
            <a:spAutoFit/>
          </a:bodyPr>
          <a:lstStyle/>
          <a:p>
            <a:r>
              <a:rPr lang="en-US" b="1" dirty="0" smtClean="0">
                <a:latin typeface="Franklin Gothic Book" panose="020B0503020102020204" pitchFamily="34" charset="0"/>
              </a:rPr>
              <a:t>BUILD ORGANIZATIONAL CAPACITY</a:t>
            </a:r>
          </a:p>
          <a:p>
            <a:r>
              <a:rPr lang="en-US" dirty="0" smtClean="0">
                <a:latin typeface="Franklin Gothic Book" panose="020B0503020102020204" pitchFamily="34" charset="0"/>
              </a:rPr>
              <a:t>Educate yourself and your organization on Census 2020. How will the census affect your organization and the community you serve? </a:t>
            </a:r>
            <a:endParaRPr lang="en-US" dirty="0">
              <a:latin typeface="Franklin Gothic Book" panose="020B0503020102020204" pitchFamily="34" charset="0"/>
            </a:endParaRPr>
          </a:p>
        </p:txBody>
      </p:sp>
      <p:sp>
        <p:nvSpPr>
          <p:cNvPr id="40" name="Rectangle 39"/>
          <p:cNvSpPr/>
          <p:nvPr/>
        </p:nvSpPr>
        <p:spPr>
          <a:xfrm>
            <a:off x="2317375" y="5177441"/>
            <a:ext cx="6678705" cy="12505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2519082" y="5177441"/>
            <a:ext cx="6476998" cy="1200329"/>
          </a:xfrm>
          <a:prstGeom prst="rect">
            <a:avLst/>
          </a:prstGeom>
          <a:noFill/>
        </p:spPr>
        <p:txBody>
          <a:bodyPr wrap="square" rtlCol="0">
            <a:spAutoFit/>
          </a:bodyPr>
          <a:lstStyle/>
          <a:p>
            <a:r>
              <a:rPr lang="en-US" b="1" dirty="0" smtClean="0">
                <a:latin typeface="Franklin Gothic Book" panose="020B0503020102020204" pitchFamily="34" charset="0"/>
              </a:rPr>
              <a:t>MOTIVATE TO RESPOND / PARTICIPATE </a:t>
            </a:r>
          </a:p>
          <a:p>
            <a:r>
              <a:rPr lang="en-US" dirty="0" smtClean="0">
                <a:latin typeface="Franklin Gothic Book" panose="020B0503020102020204" pitchFamily="34" charset="0"/>
              </a:rPr>
              <a:t>Ask </a:t>
            </a:r>
            <a:r>
              <a:rPr lang="en-US" dirty="0">
                <a:latin typeface="Franklin Gothic Book" panose="020B0503020102020204" pitchFamily="34" charset="0"/>
              </a:rPr>
              <a:t>staff and constituents to get their friends and neighbors to complete the census online, by </a:t>
            </a:r>
            <a:r>
              <a:rPr lang="en-US" dirty="0" smtClean="0">
                <a:latin typeface="Franklin Gothic Book" panose="020B0503020102020204" pitchFamily="34" charset="0"/>
              </a:rPr>
              <a:t>phone, </a:t>
            </a:r>
            <a:r>
              <a:rPr lang="en-US" dirty="0">
                <a:latin typeface="Franklin Gothic Book" panose="020B0503020102020204" pitchFamily="34" charset="0"/>
              </a:rPr>
              <a:t>or by paper.  Make the Census a top community activity for April 2020.</a:t>
            </a:r>
          </a:p>
        </p:txBody>
      </p:sp>
      <p:sp>
        <p:nvSpPr>
          <p:cNvPr id="50" name="Teardrop 49"/>
          <p:cNvSpPr/>
          <p:nvPr/>
        </p:nvSpPr>
        <p:spPr>
          <a:xfrm>
            <a:off x="510988" y="1438835"/>
            <a:ext cx="1519518" cy="126498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Now – Dec 2019</a:t>
            </a:r>
            <a:endParaRPr lang="en-US" dirty="0"/>
          </a:p>
        </p:txBody>
      </p:sp>
      <p:sp>
        <p:nvSpPr>
          <p:cNvPr id="51" name="Teardrop 50"/>
          <p:cNvSpPr/>
          <p:nvPr/>
        </p:nvSpPr>
        <p:spPr>
          <a:xfrm>
            <a:off x="551330" y="3478629"/>
            <a:ext cx="1479176" cy="125057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Now – Dec 2019</a:t>
            </a:r>
            <a:endParaRPr lang="en-US" dirty="0"/>
          </a:p>
        </p:txBody>
      </p:sp>
      <p:sp>
        <p:nvSpPr>
          <p:cNvPr id="52" name="Teardrop 51"/>
          <p:cNvSpPr/>
          <p:nvPr/>
        </p:nvSpPr>
        <p:spPr>
          <a:xfrm>
            <a:off x="533400" y="5177441"/>
            <a:ext cx="1479176" cy="125057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Jan – May 2020</a:t>
            </a:r>
            <a:endParaRPr lang="en-US" dirty="0"/>
          </a:p>
        </p:txBody>
      </p:sp>
    </p:spTree>
    <p:extLst>
      <p:ext uri="{BB962C8B-B14F-4D97-AF65-F5344CB8AC3E}">
        <p14:creationId xmlns:p14="http://schemas.microsoft.com/office/powerpoint/2010/main" val="644671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5737"/>
            <a:ext cx="6118412" cy="378702"/>
          </a:xfrm>
          <a:prstGeom prst="rect">
            <a:avLst/>
          </a:prstGeom>
          <a:solidFill>
            <a:srgbClr val="162B55"/>
          </a:solidFill>
          <a:ln>
            <a:solidFill>
              <a:srgbClr val="162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7936992"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SUGGESTED ACTIVITIES</a:t>
            </a:r>
            <a:endParaRPr lang="en-US" sz="2400" b="1" dirty="0">
              <a:latin typeface="Segoe UI" panose="020B0502040204020203" pitchFamily="34" charset="0"/>
              <a:cs typeface="Segoe UI" panose="020B0502040204020203" pitchFamily="34" charset="0"/>
            </a:endParaRPr>
          </a:p>
        </p:txBody>
      </p:sp>
      <p:cxnSp>
        <p:nvCxnSpPr>
          <p:cNvPr id="7" name="Straight Connector 6"/>
          <p:cNvCxnSpPr/>
          <p:nvPr/>
        </p:nvCxnSpPr>
        <p:spPr>
          <a:xfrm>
            <a:off x="470647" y="1828799"/>
            <a:ext cx="6269552" cy="0"/>
          </a:xfrm>
          <a:prstGeom prst="line">
            <a:avLst/>
          </a:prstGeom>
          <a:ln w="53975"/>
        </p:spPr>
        <p:style>
          <a:lnRef idx="3">
            <a:schemeClr val="dk1"/>
          </a:lnRef>
          <a:fillRef idx="0">
            <a:schemeClr val="dk1"/>
          </a:fillRef>
          <a:effectRef idx="2">
            <a:schemeClr val="dk1"/>
          </a:effectRef>
          <a:fontRef idx="minor">
            <a:schemeClr val="tx1"/>
          </a:fontRef>
        </p:style>
      </p:cxnSp>
      <p:sp>
        <p:nvSpPr>
          <p:cNvPr id="8" name="Rectangle 7"/>
          <p:cNvSpPr/>
          <p:nvPr/>
        </p:nvSpPr>
        <p:spPr>
          <a:xfrm>
            <a:off x="1418662" y="1647264"/>
            <a:ext cx="161365" cy="3630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40340" y="2236694"/>
            <a:ext cx="3079376" cy="3385542"/>
          </a:xfrm>
          <a:prstGeom prst="rect">
            <a:avLst/>
          </a:prstGeom>
          <a:noFill/>
        </p:spPr>
        <p:txBody>
          <a:bodyPr wrap="square" rtlCol="0">
            <a:spAutoFit/>
          </a:bodyPr>
          <a:lstStyle/>
          <a:p>
            <a:pPr algn="ctr"/>
            <a:r>
              <a:rPr lang="en-US" sz="2000" b="1" dirty="0" smtClean="0">
                <a:latin typeface="+mj-lt"/>
              </a:rPr>
              <a:t>RAISE AWARENESS</a:t>
            </a:r>
          </a:p>
          <a:p>
            <a:pPr algn="ctr"/>
            <a:endParaRPr lang="en-US" dirty="0" smtClean="0">
              <a:latin typeface="Franklin Gothic Book" panose="020B0503020102020204" pitchFamily="34" charset="0"/>
            </a:endParaRPr>
          </a:p>
          <a:p>
            <a:pPr algn="ctr"/>
            <a:r>
              <a:rPr lang="en-US" sz="1600" dirty="0" smtClean="0">
                <a:latin typeface="Franklin Gothic Book" panose="020B0503020102020204" pitchFamily="34" charset="0"/>
              </a:rPr>
              <a:t>Develop messages to connect the census to your work</a:t>
            </a:r>
          </a:p>
          <a:p>
            <a:pPr algn="ctr"/>
            <a:endParaRPr lang="en-US" sz="1600" dirty="0">
              <a:latin typeface="Franklin Gothic Book" panose="020B0503020102020204" pitchFamily="34" charset="0"/>
            </a:endParaRPr>
          </a:p>
          <a:p>
            <a:pPr algn="ctr"/>
            <a:r>
              <a:rPr lang="en-US" sz="1600" dirty="0" smtClean="0">
                <a:latin typeface="Franklin Gothic Book" panose="020B0503020102020204" pitchFamily="34" charset="0"/>
              </a:rPr>
              <a:t>Promote the census in your e-communications and social media platforms</a:t>
            </a:r>
          </a:p>
          <a:p>
            <a:pPr algn="ctr"/>
            <a:endParaRPr lang="en-US" sz="1600" dirty="0">
              <a:latin typeface="Franklin Gothic Book" panose="020B0503020102020204" pitchFamily="34" charset="0"/>
            </a:endParaRPr>
          </a:p>
          <a:p>
            <a:pPr algn="ctr"/>
            <a:r>
              <a:rPr lang="en-US" sz="1600" dirty="0" smtClean="0">
                <a:latin typeface="Franklin Gothic Book" panose="020B0503020102020204" pitchFamily="34" charset="0"/>
              </a:rPr>
              <a:t>Include at a conference or other convening</a:t>
            </a:r>
          </a:p>
          <a:p>
            <a:pPr algn="ctr"/>
            <a:endParaRPr lang="en-US" sz="1600" dirty="0">
              <a:latin typeface="Franklin Gothic Book" panose="020B0503020102020204" pitchFamily="34" charset="0"/>
            </a:endParaRPr>
          </a:p>
          <a:p>
            <a:pPr algn="ctr"/>
            <a:endParaRPr lang="en-US" sz="1600" dirty="0" smtClean="0">
              <a:latin typeface="Franklin Gothic Book" panose="020B0503020102020204" pitchFamily="34" charset="0"/>
            </a:endParaRPr>
          </a:p>
        </p:txBody>
      </p:sp>
      <p:sp>
        <p:nvSpPr>
          <p:cNvPr id="12" name="TextBox 11"/>
          <p:cNvSpPr txBox="1"/>
          <p:nvPr/>
        </p:nvSpPr>
        <p:spPr>
          <a:xfrm>
            <a:off x="3660823" y="2236694"/>
            <a:ext cx="3079376" cy="4370427"/>
          </a:xfrm>
          <a:prstGeom prst="rect">
            <a:avLst/>
          </a:prstGeom>
          <a:noFill/>
        </p:spPr>
        <p:txBody>
          <a:bodyPr wrap="square" rtlCol="0">
            <a:spAutoFit/>
          </a:bodyPr>
          <a:lstStyle/>
          <a:p>
            <a:pPr algn="ctr"/>
            <a:r>
              <a:rPr lang="en-US" sz="2000" b="1" dirty="0" smtClean="0">
                <a:latin typeface="+mj-lt"/>
              </a:rPr>
              <a:t>BUILD RELATIONSHIPS</a:t>
            </a:r>
          </a:p>
          <a:p>
            <a:pPr algn="ctr"/>
            <a:endParaRPr lang="en-US" dirty="0" smtClean="0">
              <a:latin typeface="Franklin Gothic Book" panose="020B0503020102020204" pitchFamily="34" charset="0"/>
            </a:endParaRPr>
          </a:p>
          <a:p>
            <a:pPr algn="ctr"/>
            <a:r>
              <a:rPr lang="en-US" sz="1600" dirty="0" smtClean="0">
                <a:latin typeface="Franklin Gothic Book" panose="020B0503020102020204" pitchFamily="34" charset="0"/>
              </a:rPr>
              <a:t>Contact your local or regional census office about partnering</a:t>
            </a:r>
          </a:p>
          <a:p>
            <a:pPr algn="ctr"/>
            <a:endParaRPr lang="en-US" sz="1600" dirty="0">
              <a:latin typeface="Franklin Gothic Book" panose="020B0503020102020204" pitchFamily="34" charset="0"/>
            </a:endParaRPr>
          </a:p>
          <a:p>
            <a:pPr algn="ctr"/>
            <a:r>
              <a:rPr lang="en-US" sz="1600" dirty="0" smtClean="0">
                <a:latin typeface="Franklin Gothic Book" panose="020B0503020102020204" pitchFamily="34" charset="0"/>
              </a:rPr>
              <a:t>Advertise U.S. Census Bureau job opportunities</a:t>
            </a:r>
          </a:p>
          <a:p>
            <a:pPr algn="ctr"/>
            <a:endParaRPr lang="en-US" sz="1600" dirty="0">
              <a:latin typeface="Franklin Gothic Book" panose="020B0503020102020204" pitchFamily="34" charset="0"/>
            </a:endParaRPr>
          </a:p>
          <a:p>
            <a:pPr algn="ctr"/>
            <a:r>
              <a:rPr lang="en-US" sz="1600" dirty="0" smtClean="0">
                <a:latin typeface="Franklin Gothic Book" panose="020B0503020102020204" pitchFamily="34" charset="0"/>
              </a:rPr>
              <a:t>Contact your city and/or county about local complete count committees </a:t>
            </a:r>
          </a:p>
          <a:p>
            <a:pPr algn="ctr"/>
            <a:endParaRPr lang="en-US" sz="1600" dirty="0">
              <a:latin typeface="Franklin Gothic Book" panose="020B0503020102020204" pitchFamily="34" charset="0"/>
            </a:endParaRPr>
          </a:p>
          <a:p>
            <a:pPr algn="ctr"/>
            <a:r>
              <a:rPr lang="en-US" sz="1600" dirty="0" smtClean="0">
                <a:latin typeface="Franklin Gothic Book" panose="020B0503020102020204" pitchFamily="34" charset="0"/>
              </a:rPr>
              <a:t>Train community members to spread the word</a:t>
            </a:r>
          </a:p>
          <a:p>
            <a:pPr algn="ctr"/>
            <a:endParaRPr lang="en-US" sz="1600" dirty="0" smtClean="0">
              <a:latin typeface="Franklin Gothic Book" panose="020B0503020102020204" pitchFamily="34" charset="0"/>
            </a:endParaRPr>
          </a:p>
          <a:p>
            <a:pPr algn="ctr"/>
            <a:endParaRPr lang="en-US" sz="1600" dirty="0">
              <a:latin typeface="Franklin Gothic Book" panose="020B0503020102020204" pitchFamily="34" charset="0"/>
            </a:endParaRPr>
          </a:p>
          <a:p>
            <a:pPr algn="ctr"/>
            <a:endParaRPr lang="en-US" sz="1600" dirty="0" smtClean="0">
              <a:latin typeface="Franklin Gothic Book" panose="020B0503020102020204" pitchFamily="34" charset="0"/>
            </a:endParaRPr>
          </a:p>
        </p:txBody>
      </p:sp>
      <p:sp>
        <p:nvSpPr>
          <p:cNvPr id="13" name="Rectangle 12"/>
          <p:cNvSpPr/>
          <p:nvPr/>
        </p:nvSpPr>
        <p:spPr>
          <a:xfrm>
            <a:off x="5039146" y="1620369"/>
            <a:ext cx="161365" cy="3630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TextBox 14"/>
          <p:cNvSpPr txBox="1"/>
          <p:nvPr/>
        </p:nvSpPr>
        <p:spPr>
          <a:xfrm>
            <a:off x="470646" y="1048870"/>
            <a:ext cx="8606117" cy="461665"/>
          </a:xfrm>
          <a:prstGeom prst="rect">
            <a:avLst/>
          </a:prstGeom>
          <a:noFill/>
        </p:spPr>
        <p:txBody>
          <a:bodyPr wrap="square" rtlCol="0">
            <a:spAutoFit/>
          </a:bodyPr>
          <a:lstStyle/>
          <a:p>
            <a:r>
              <a:rPr lang="en-US" sz="2400" b="1" spc="600" dirty="0" smtClean="0">
                <a:solidFill>
                  <a:schemeClr val="bg1"/>
                </a:solidFill>
                <a:latin typeface="+mj-lt"/>
              </a:rPr>
              <a:t>SEPTEMBER – DECEMBER 2019</a:t>
            </a:r>
            <a:endParaRPr lang="en-US" sz="2400" b="1" spc="600" dirty="0">
              <a:solidFill>
                <a:schemeClr val="bg1"/>
              </a:solidFill>
              <a:latin typeface="+mj-lt"/>
            </a:endParaRPr>
          </a:p>
        </p:txBody>
      </p:sp>
      <p:sp>
        <p:nvSpPr>
          <p:cNvPr id="4" name="Rectangle 3"/>
          <p:cNvSpPr/>
          <p:nvPr/>
        </p:nvSpPr>
        <p:spPr>
          <a:xfrm>
            <a:off x="7315200" y="0"/>
            <a:ext cx="18288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grayscl/>
          </a:blip>
          <a:stretch>
            <a:fillRect/>
          </a:stretch>
        </p:blipFill>
        <p:spPr>
          <a:xfrm>
            <a:off x="7219103" y="0"/>
            <a:ext cx="2020993" cy="6858000"/>
          </a:xfrm>
          <a:prstGeom prst="rect">
            <a:avLst/>
          </a:prstGeom>
        </p:spPr>
      </p:pic>
    </p:spTree>
    <p:extLst>
      <p:ext uri="{BB962C8B-B14F-4D97-AF65-F5344CB8AC3E}">
        <p14:creationId xmlns:p14="http://schemas.microsoft.com/office/powerpoint/2010/main" val="846473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5737"/>
            <a:ext cx="6037729" cy="378702"/>
          </a:xfrm>
          <a:prstGeom prst="rect">
            <a:avLst/>
          </a:prstGeom>
          <a:solidFill>
            <a:srgbClr val="162B55"/>
          </a:solidFill>
          <a:ln>
            <a:solidFill>
              <a:srgbClr val="162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7936992"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SUGGESTED ACTIVITIES</a:t>
            </a:r>
            <a:endParaRPr lang="en-US" sz="2400" b="1" dirty="0">
              <a:latin typeface="Segoe UI" panose="020B0502040204020203" pitchFamily="34" charset="0"/>
              <a:cs typeface="Segoe UI" panose="020B0502040204020203" pitchFamily="34" charset="0"/>
            </a:endParaRPr>
          </a:p>
        </p:txBody>
      </p:sp>
      <p:sp>
        <p:nvSpPr>
          <p:cNvPr id="15" name="TextBox 14"/>
          <p:cNvSpPr txBox="1"/>
          <p:nvPr/>
        </p:nvSpPr>
        <p:spPr>
          <a:xfrm>
            <a:off x="416858" y="885101"/>
            <a:ext cx="8606117" cy="461665"/>
          </a:xfrm>
          <a:prstGeom prst="rect">
            <a:avLst/>
          </a:prstGeom>
          <a:noFill/>
        </p:spPr>
        <p:txBody>
          <a:bodyPr wrap="square" rtlCol="0">
            <a:spAutoFit/>
          </a:bodyPr>
          <a:lstStyle/>
          <a:p>
            <a:r>
              <a:rPr lang="en-US" sz="2400" b="1" spc="600" dirty="0" smtClean="0">
                <a:solidFill>
                  <a:schemeClr val="bg1"/>
                </a:solidFill>
                <a:latin typeface="+mj-lt"/>
              </a:rPr>
              <a:t>JANUARY – MAY 2020</a:t>
            </a:r>
            <a:endParaRPr lang="en-US" sz="2400" b="1" spc="600" dirty="0">
              <a:solidFill>
                <a:schemeClr val="bg1"/>
              </a:solidFill>
              <a:latin typeface="+mj-lt"/>
            </a:endParaRPr>
          </a:p>
        </p:txBody>
      </p:sp>
      <p:cxnSp>
        <p:nvCxnSpPr>
          <p:cNvPr id="3" name="Straight Connector 2"/>
          <p:cNvCxnSpPr/>
          <p:nvPr/>
        </p:nvCxnSpPr>
        <p:spPr>
          <a:xfrm>
            <a:off x="699247" y="1438837"/>
            <a:ext cx="0" cy="4773705"/>
          </a:xfrm>
          <a:prstGeom prst="line">
            <a:avLst/>
          </a:prstGeom>
          <a:ln w="50800" cmpd="sng">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06824" y="1360214"/>
            <a:ext cx="2474257" cy="2308324"/>
          </a:xfrm>
          <a:prstGeom prst="rect">
            <a:avLst/>
          </a:prstGeom>
          <a:noFill/>
        </p:spPr>
        <p:txBody>
          <a:bodyPr wrap="square" rtlCol="0">
            <a:spAutoFit/>
          </a:bodyPr>
          <a:lstStyle/>
          <a:p>
            <a:pPr>
              <a:lnSpc>
                <a:spcPct val="150000"/>
              </a:lnSpc>
              <a:spcAft>
                <a:spcPts val="300"/>
              </a:spcAft>
            </a:pPr>
            <a:r>
              <a:rPr lang="en-US" sz="2400" b="1" dirty="0" smtClean="0"/>
              <a:t>MOTIVATE / ENCOURAGE PARTICIPATION IN CENSUS</a:t>
            </a:r>
            <a:endParaRPr lang="en-US" sz="2400" b="1" dirty="0"/>
          </a:p>
        </p:txBody>
      </p:sp>
      <p:sp>
        <p:nvSpPr>
          <p:cNvPr id="9" name="TextBox 8"/>
          <p:cNvSpPr txBox="1"/>
          <p:nvPr/>
        </p:nvSpPr>
        <p:spPr>
          <a:xfrm>
            <a:off x="3981943" y="1438837"/>
            <a:ext cx="4908176" cy="5355312"/>
          </a:xfrm>
          <a:prstGeom prst="rect">
            <a:avLst/>
          </a:prstGeom>
          <a:noFill/>
        </p:spPr>
        <p:txBody>
          <a:bodyPr wrap="square" rtlCol="0">
            <a:spAutoFit/>
          </a:bodyPr>
          <a:lstStyle/>
          <a:p>
            <a:r>
              <a:rPr lang="en-US" b="1" dirty="0" smtClean="0">
                <a:latin typeface="+mj-lt"/>
              </a:rPr>
              <a:t>COMMUNITY PRESENTATIONS / OUTREACH </a:t>
            </a:r>
          </a:p>
          <a:p>
            <a:pPr marL="285750" indent="-285750">
              <a:buFontTx/>
              <a:buChar char="-"/>
            </a:pPr>
            <a:r>
              <a:rPr lang="en-US" dirty="0" smtClean="0">
                <a:latin typeface="Franklin Gothic Book" panose="020B0503020102020204" pitchFamily="34" charset="0"/>
              </a:rPr>
              <a:t>Hold educational or community forums</a:t>
            </a:r>
          </a:p>
          <a:p>
            <a:pPr marL="285750" indent="-285750">
              <a:buFontTx/>
              <a:buChar char="-"/>
            </a:pPr>
            <a:r>
              <a:rPr lang="en-US" dirty="0" smtClean="0">
                <a:latin typeface="Franklin Gothic Book" panose="020B0503020102020204" pitchFamily="34" charset="0"/>
              </a:rPr>
              <a:t>Present at meetings or conferences </a:t>
            </a:r>
          </a:p>
          <a:p>
            <a:pPr marL="285750" indent="-285750">
              <a:buFontTx/>
              <a:buChar char="-"/>
            </a:pPr>
            <a:r>
              <a:rPr lang="en-US" dirty="0" smtClean="0">
                <a:latin typeface="Franklin Gothic Book" panose="020B0503020102020204" pitchFamily="34" charset="0"/>
              </a:rPr>
              <a:t>Provide information at community events</a:t>
            </a:r>
          </a:p>
          <a:p>
            <a:pPr marL="285750" indent="-285750">
              <a:buFontTx/>
              <a:buChar char="-"/>
            </a:pPr>
            <a:r>
              <a:rPr lang="en-US" dirty="0" smtClean="0">
                <a:latin typeface="Franklin Gothic Book" panose="020B0503020102020204" pitchFamily="34" charset="0"/>
              </a:rPr>
              <a:t>Serve on local complete count committee</a:t>
            </a:r>
          </a:p>
          <a:p>
            <a:pPr marL="285750" indent="-285750">
              <a:buFontTx/>
              <a:buChar char="-"/>
            </a:pPr>
            <a:r>
              <a:rPr lang="en-US" dirty="0" smtClean="0">
                <a:latin typeface="Franklin Gothic Book" panose="020B0503020102020204" pitchFamily="34" charset="0"/>
              </a:rPr>
              <a:t>Phone banking / door-to-door educational canvassing </a:t>
            </a:r>
          </a:p>
          <a:p>
            <a:pPr marL="285750" indent="-285750">
              <a:buFontTx/>
              <a:buChar char="-"/>
            </a:pPr>
            <a:endParaRPr lang="en-US" dirty="0">
              <a:latin typeface="Franklin Gothic Book" panose="020B0503020102020204" pitchFamily="34" charset="0"/>
            </a:endParaRPr>
          </a:p>
          <a:p>
            <a:r>
              <a:rPr lang="en-US" b="1" dirty="0" smtClean="0">
                <a:latin typeface="+mj-lt"/>
              </a:rPr>
              <a:t>SHARE RESOURCES </a:t>
            </a:r>
          </a:p>
          <a:p>
            <a:pPr marL="285750" indent="-285750">
              <a:buFontTx/>
              <a:buChar char="-"/>
            </a:pPr>
            <a:r>
              <a:rPr lang="en-US" dirty="0" smtClean="0">
                <a:latin typeface="Franklin Gothic Book" panose="020B0503020102020204" pitchFamily="34" charset="0"/>
              </a:rPr>
              <a:t>Place posters / collateral in common areas </a:t>
            </a:r>
          </a:p>
          <a:p>
            <a:pPr marL="285750" indent="-285750">
              <a:buFontTx/>
              <a:buChar char="-"/>
            </a:pPr>
            <a:r>
              <a:rPr lang="en-US" dirty="0" smtClean="0">
                <a:latin typeface="Franklin Gothic Book" panose="020B0503020102020204" pitchFamily="34" charset="0"/>
              </a:rPr>
              <a:t>Give out informational postcards </a:t>
            </a:r>
          </a:p>
          <a:p>
            <a:pPr marL="285750" indent="-285750">
              <a:buFontTx/>
              <a:buChar char="-"/>
            </a:pPr>
            <a:r>
              <a:rPr lang="en-US" dirty="0" smtClean="0">
                <a:latin typeface="Franklin Gothic Book" panose="020B0503020102020204" pitchFamily="34" charset="0"/>
              </a:rPr>
              <a:t>Share sample census forms </a:t>
            </a:r>
          </a:p>
          <a:p>
            <a:pPr marL="285750" indent="-285750">
              <a:buFontTx/>
              <a:buChar char="-"/>
            </a:pPr>
            <a:r>
              <a:rPr lang="en-US" dirty="0" smtClean="0">
                <a:latin typeface="Franklin Gothic Book" panose="020B0503020102020204" pitchFamily="34" charset="0"/>
              </a:rPr>
              <a:t>Make computers/phones available to community</a:t>
            </a:r>
          </a:p>
          <a:p>
            <a:pPr marL="285750" indent="-285750">
              <a:buFontTx/>
              <a:buChar char="-"/>
            </a:pPr>
            <a:endParaRPr lang="en-US" dirty="0">
              <a:latin typeface="Franklin Gothic Book" panose="020B0503020102020204" pitchFamily="34" charset="0"/>
            </a:endParaRPr>
          </a:p>
          <a:p>
            <a:r>
              <a:rPr lang="en-US" b="1" dirty="0" smtClean="0">
                <a:latin typeface="+mj-lt"/>
              </a:rPr>
              <a:t>PROMOTE PARTICIPATION </a:t>
            </a:r>
          </a:p>
          <a:p>
            <a:pPr marL="285750" indent="-285750">
              <a:buFontTx/>
              <a:buChar char="-"/>
            </a:pPr>
            <a:r>
              <a:rPr lang="en-US" dirty="0" smtClean="0">
                <a:latin typeface="Franklin Gothic Book" panose="020B0503020102020204" pitchFamily="34" charset="0"/>
              </a:rPr>
              <a:t>Newsletter articles </a:t>
            </a:r>
          </a:p>
          <a:p>
            <a:pPr marL="285750" indent="-285750">
              <a:buFontTx/>
              <a:buChar char="-"/>
            </a:pPr>
            <a:r>
              <a:rPr lang="en-US" dirty="0" smtClean="0">
                <a:latin typeface="Franklin Gothic Book" panose="020B0503020102020204" pitchFamily="34" charset="0"/>
              </a:rPr>
              <a:t>Share on social media</a:t>
            </a:r>
          </a:p>
          <a:p>
            <a:pPr marL="285750" indent="-285750">
              <a:buFontTx/>
              <a:buChar char="-"/>
            </a:pPr>
            <a:endParaRPr lang="en-US" dirty="0">
              <a:latin typeface="Franklin Gothic Book" panose="020B0503020102020204" pitchFamily="34" charset="0"/>
            </a:endParaRPr>
          </a:p>
        </p:txBody>
      </p:sp>
    </p:spTree>
    <p:extLst>
      <p:ext uri="{BB962C8B-B14F-4D97-AF65-F5344CB8AC3E}">
        <p14:creationId xmlns:p14="http://schemas.microsoft.com/office/powerpoint/2010/main" val="1562653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5737"/>
            <a:ext cx="6145306" cy="378702"/>
          </a:xfrm>
          <a:prstGeom prst="rect">
            <a:avLst/>
          </a:prstGeom>
          <a:solidFill>
            <a:srgbClr val="162B55"/>
          </a:solidFill>
          <a:ln>
            <a:solidFill>
              <a:srgbClr val="162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7936992" cy="707886"/>
          </a:xfrm>
          <a:prstGeom prst="rect">
            <a:avLst/>
          </a:prstGeom>
          <a:noFill/>
          <a:ln>
            <a:noFill/>
          </a:ln>
        </p:spPr>
        <p:txBody>
          <a:bodyPr wrap="square" rtlCol="0">
            <a:spAutoFit/>
          </a:bodyPr>
          <a:lstStyle/>
          <a:p>
            <a:r>
              <a:rPr lang="en-US" sz="4000" b="1" dirty="0" smtClean="0">
                <a:latin typeface="Segoe UI" panose="020B0502040204020203" pitchFamily="34" charset="0"/>
                <a:cs typeface="Segoe UI" panose="020B0502040204020203" pitchFamily="34" charset="0"/>
              </a:rPr>
              <a:t>THINGS TO CONSIDER</a:t>
            </a:r>
            <a:endParaRPr lang="en-US" sz="2400" b="1" dirty="0">
              <a:latin typeface="Segoe UI" panose="020B0502040204020203" pitchFamily="34" charset="0"/>
              <a:cs typeface="Segoe UI" panose="020B0502040204020203" pitchFamily="34" charset="0"/>
            </a:endParaRPr>
          </a:p>
        </p:txBody>
      </p:sp>
      <p:sp>
        <p:nvSpPr>
          <p:cNvPr id="2" name="TextBox 1"/>
          <p:cNvSpPr txBox="1"/>
          <p:nvPr/>
        </p:nvSpPr>
        <p:spPr>
          <a:xfrm>
            <a:off x="282388" y="1368933"/>
            <a:ext cx="4168588" cy="2031325"/>
          </a:xfrm>
          <a:prstGeom prst="rect">
            <a:avLst/>
          </a:prstGeom>
          <a:noFill/>
          <a:ln w="38100"/>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endParaRPr lang="en-US" dirty="0"/>
          </a:p>
          <a:p>
            <a:pPr algn="ctr"/>
            <a:r>
              <a:rPr lang="en-US" b="1" dirty="0" smtClean="0"/>
              <a:t>THIS IS AN EVOLVING PROCESS </a:t>
            </a:r>
          </a:p>
          <a:p>
            <a:endParaRPr lang="en-US" dirty="0"/>
          </a:p>
          <a:p>
            <a:r>
              <a:rPr lang="en-US" dirty="0" smtClean="0">
                <a:latin typeface="Franklin Gothic Book" panose="020B0503020102020204" pitchFamily="34" charset="0"/>
              </a:rPr>
              <a:t>A lot of things are still being determined by the Bureau, which means messaging and plans could be subject to change </a:t>
            </a:r>
          </a:p>
          <a:p>
            <a:endParaRPr lang="en-US" dirty="0">
              <a:latin typeface="Franklin Gothic Book" panose="020B0503020102020204" pitchFamily="34" charset="0"/>
            </a:endParaRPr>
          </a:p>
        </p:txBody>
      </p:sp>
      <p:sp>
        <p:nvSpPr>
          <p:cNvPr id="7" name="TextBox 6"/>
          <p:cNvSpPr txBox="1"/>
          <p:nvPr/>
        </p:nvSpPr>
        <p:spPr>
          <a:xfrm>
            <a:off x="282388" y="3498051"/>
            <a:ext cx="4168588" cy="2031325"/>
          </a:xfrm>
          <a:prstGeom prst="rect">
            <a:avLst/>
          </a:prstGeom>
          <a:noFill/>
          <a:ln w="38100"/>
        </p:spPr>
        <p:style>
          <a:lnRef idx="2">
            <a:schemeClr val="accent1"/>
          </a:lnRef>
          <a:fillRef idx="1">
            <a:schemeClr val="lt1"/>
          </a:fillRef>
          <a:effectRef idx="0">
            <a:schemeClr val="accent1"/>
          </a:effectRef>
          <a:fontRef idx="minor">
            <a:schemeClr val="dk1"/>
          </a:fontRef>
        </p:style>
        <p:txBody>
          <a:bodyPr wrap="square" rtlCol="0" anchor="ctr">
            <a:spAutoFit/>
          </a:bodyPr>
          <a:lstStyle/>
          <a:p>
            <a:endParaRPr lang="en-US" dirty="0" smtClean="0"/>
          </a:p>
          <a:p>
            <a:pPr algn="ctr"/>
            <a:r>
              <a:rPr lang="en-US" b="1" dirty="0" smtClean="0"/>
              <a:t>ORGANIZATIONAL CAPACITY </a:t>
            </a:r>
          </a:p>
          <a:p>
            <a:endParaRPr lang="en-US" dirty="0"/>
          </a:p>
          <a:p>
            <a:r>
              <a:rPr lang="en-US" dirty="0" smtClean="0">
                <a:latin typeface="Franklin Gothic Book" panose="020B0503020102020204" pitchFamily="34" charset="0"/>
              </a:rPr>
              <a:t>Understand the available bandwidth of your organization</a:t>
            </a:r>
          </a:p>
          <a:p>
            <a:endParaRPr lang="en-US" dirty="0">
              <a:latin typeface="Franklin Gothic Book" panose="020B0503020102020204" pitchFamily="34" charset="0"/>
            </a:endParaRPr>
          </a:p>
          <a:p>
            <a:endParaRPr lang="en-US" dirty="0">
              <a:latin typeface="Franklin Gothic Book" panose="020B0503020102020204" pitchFamily="34" charset="0"/>
            </a:endParaRPr>
          </a:p>
        </p:txBody>
      </p:sp>
      <p:sp>
        <p:nvSpPr>
          <p:cNvPr id="9" name="TextBox 8"/>
          <p:cNvSpPr txBox="1"/>
          <p:nvPr/>
        </p:nvSpPr>
        <p:spPr>
          <a:xfrm>
            <a:off x="4684058" y="3498051"/>
            <a:ext cx="4168588" cy="2031325"/>
          </a:xfrm>
          <a:prstGeom prst="rect">
            <a:avLst/>
          </a:prstGeom>
          <a:noFill/>
          <a:ln w="38100"/>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endParaRPr lang="en-US" dirty="0" smtClean="0"/>
          </a:p>
          <a:p>
            <a:pPr algn="ctr"/>
            <a:r>
              <a:rPr lang="en-US" b="1" dirty="0" smtClean="0"/>
              <a:t>RESOURCES + STAFF </a:t>
            </a:r>
          </a:p>
          <a:p>
            <a:endParaRPr lang="en-US" b="1" dirty="0"/>
          </a:p>
          <a:p>
            <a:r>
              <a:rPr lang="en-US" dirty="0" smtClean="0">
                <a:latin typeface="Franklin Gothic Book" panose="020B0503020102020204" pitchFamily="34" charset="0"/>
              </a:rPr>
              <a:t>Take the time to educate your staff and volunteers on the census, and make sure the resources you have available suit your needs </a:t>
            </a:r>
            <a:endParaRPr lang="en-US" dirty="0">
              <a:latin typeface="Franklin Gothic Book" panose="020B0503020102020204" pitchFamily="34" charset="0"/>
            </a:endParaRPr>
          </a:p>
        </p:txBody>
      </p:sp>
      <p:sp>
        <p:nvSpPr>
          <p:cNvPr id="10" name="TextBox 9"/>
          <p:cNvSpPr txBox="1"/>
          <p:nvPr/>
        </p:nvSpPr>
        <p:spPr>
          <a:xfrm>
            <a:off x="4684058" y="1368933"/>
            <a:ext cx="4168588" cy="2031325"/>
          </a:xfrm>
          <a:prstGeom prst="rect">
            <a:avLst/>
          </a:prstGeom>
          <a:noFill/>
          <a:ln w="38100"/>
        </p:spPr>
        <p:style>
          <a:lnRef idx="2">
            <a:schemeClr val="accent1"/>
          </a:lnRef>
          <a:fillRef idx="1">
            <a:schemeClr val="lt1"/>
          </a:fillRef>
          <a:effectRef idx="0">
            <a:schemeClr val="accent1"/>
          </a:effectRef>
          <a:fontRef idx="minor">
            <a:schemeClr val="dk1"/>
          </a:fontRef>
        </p:style>
        <p:txBody>
          <a:bodyPr wrap="square" rtlCol="0" anchor="ctr">
            <a:spAutoFit/>
          </a:bodyPr>
          <a:lstStyle/>
          <a:p>
            <a:endParaRPr lang="en-US" dirty="0" smtClean="0"/>
          </a:p>
          <a:p>
            <a:pPr algn="ctr"/>
            <a:r>
              <a:rPr lang="en-US" b="1" dirty="0" smtClean="0"/>
              <a:t>COMMUNITIES’ CAPACITY</a:t>
            </a:r>
          </a:p>
          <a:p>
            <a:endParaRPr lang="en-US" dirty="0"/>
          </a:p>
          <a:p>
            <a:r>
              <a:rPr lang="en-US" dirty="0" smtClean="0">
                <a:latin typeface="Franklin Gothic Book" panose="020B0503020102020204" pitchFamily="34" charset="0"/>
              </a:rPr>
              <a:t>We need to meet communities where they’re at – how they are affected by what’s happening in the environment they’re in and how we enter these spaces</a:t>
            </a:r>
            <a:endParaRPr lang="en-US" dirty="0">
              <a:latin typeface="Franklin Gothic Book" panose="020B0503020102020204" pitchFamily="34" charset="0"/>
            </a:endParaRPr>
          </a:p>
        </p:txBody>
      </p:sp>
    </p:spTree>
    <p:extLst>
      <p:ext uri="{BB962C8B-B14F-4D97-AF65-F5344CB8AC3E}">
        <p14:creationId xmlns:p14="http://schemas.microsoft.com/office/powerpoint/2010/main" val="4095782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5737"/>
            <a:ext cx="6145306" cy="378702"/>
          </a:xfrm>
          <a:prstGeom prst="rect">
            <a:avLst/>
          </a:prstGeom>
          <a:solidFill>
            <a:srgbClr val="162B55"/>
          </a:solidFill>
          <a:ln>
            <a:solidFill>
              <a:srgbClr val="162B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0" y="0"/>
            <a:ext cx="7936992" cy="707886"/>
          </a:xfrm>
          <a:prstGeom prst="rect">
            <a:avLst/>
          </a:prstGeom>
          <a:noFill/>
          <a:ln>
            <a:noFill/>
          </a:ln>
        </p:spPr>
        <p:txBody>
          <a:bodyPr wrap="square" rtlCol="0">
            <a:spAutoFit/>
          </a:bodyPr>
          <a:lstStyle/>
          <a:p>
            <a:r>
              <a:rPr lang="en-US" sz="4000" b="1" dirty="0" smtClean="0">
                <a:solidFill>
                  <a:prstClr val="white"/>
                </a:solidFill>
                <a:latin typeface="Segoe UI" panose="020B0502040204020203" pitchFamily="34" charset="0"/>
                <a:cs typeface="Segoe UI" panose="020B0502040204020203" pitchFamily="34" charset="0"/>
              </a:rPr>
              <a:t>RESOURCES</a:t>
            </a:r>
            <a:endParaRPr lang="en-US" sz="2400" b="1" dirty="0">
              <a:solidFill>
                <a:prstClr val="white"/>
              </a:solidFill>
              <a:latin typeface="Segoe UI" panose="020B0502040204020203" pitchFamily="34" charset="0"/>
              <a:cs typeface="Segoe UI" panose="020B0502040204020203" pitchFamily="34" charset="0"/>
            </a:endParaRPr>
          </a:p>
        </p:txBody>
      </p:sp>
      <p:sp>
        <p:nvSpPr>
          <p:cNvPr id="3" name="TextBox 2"/>
          <p:cNvSpPr txBox="1"/>
          <p:nvPr/>
        </p:nvSpPr>
        <p:spPr>
          <a:xfrm>
            <a:off x="567558" y="1717305"/>
            <a:ext cx="8403021" cy="4708981"/>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solidFill>
                  <a:prstClr val="white"/>
                </a:solidFill>
              </a:rPr>
              <a:t>BeCountedMI2020.com/Resources </a:t>
            </a:r>
          </a:p>
          <a:p>
            <a:pPr marL="742950" lvl="1" indent="-285750">
              <a:buFont typeface="Arial" panose="020B0604020202020204" pitchFamily="34" charset="0"/>
              <a:buChar char="•"/>
            </a:pPr>
            <a:r>
              <a:rPr lang="en-US" sz="2000" b="1" dirty="0" smtClean="0">
                <a:solidFill>
                  <a:prstClr val="white"/>
                </a:solidFill>
              </a:rPr>
              <a:t>Toolkits, downloadable posters and FAQ cards, information on the census  </a:t>
            </a:r>
          </a:p>
          <a:p>
            <a:pPr marL="742950" lvl="1" indent="-285750">
              <a:buFont typeface="Arial" panose="020B0604020202020204" pitchFamily="34" charset="0"/>
              <a:buChar char="•"/>
            </a:pPr>
            <a:endParaRPr lang="en-US" sz="2000" b="1" dirty="0">
              <a:solidFill>
                <a:prstClr val="white"/>
              </a:solidFill>
            </a:endParaRPr>
          </a:p>
          <a:p>
            <a:pPr marL="285750" indent="-285750">
              <a:buFont typeface="Arial" panose="020B0604020202020204" pitchFamily="34" charset="0"/>
              <a:buChar char="•"/>
            </a:pPr>
            <a:r>
              <a:rPr lang="en-US" sz="2000" b="1" dirty="0" smtClean="0">
                <a:solidFill>
                  <a:prstClr val="white"/>
                </a:solidFill>
              </a:rPr>
              <a:t>MIVoiceCounts.org </a:t>
            </a:r>
          </a:p>
          <a:p>
            <a:pPr marL="742950" lvl="1" indent="-285750">
              <a:buFont typeface="Arial" panose="020B0604020202020204" pitchFamily="34" charset="0"/>
              <a:buChar char="•"/>
            </a:pPr>
            <a:r>
              <a:rPr lang="en-US" sz="2000" b="1" dirty="0" smtClean="0">
                <a:solidFill>
                  <a:prstClr val="white"/>
                </a:solidFill>
              </a:rPr>
              <a:t>Videos on why the census is important to Michigan</a:t>
            </a:r>
          </a:p>
          <a:p>
            <a:pPr marL="742950" lvl="1" indent="-285750">
              <a:buFont typeface="Arial" panose="020B0604020202020204" pitchFamily="34" charset="0"/>
              <a:buChar char="•"/>
            </a:pPr>
            <a:r>
              <a:rPr lang="en-US" sz="2000" b="1" dirty="0" smtClean="0">
                <a:solidFill>
                  <a:prstClr val="white"/>
                </a:solidFill>
              </a:rPr>
              <a:t>Preview of census questions </a:t>
            </a:r>
          </a:p>
          <a:p>
            <a:pPr marL="742950" lvl="1" indent="-285750">
              <a:buFont typeface="Arial" panose="020B0604020202020204" pitchFamily="34" charset="0"/>
              <a:buChar char="•"/>
            </a:pPr>
            <a:endParaRPr lang="en-US" sz="2000" b="1" dirty="0">
              <a:solidFill>
                <a:prstClr val="white"/>
              </a:solidFill>
            </a:endParaRPr>
          </a:p>
          <a:p>
            <a:pPr marL="285750" indent="-285750">
              <a:buFont typeface="Arial" panose="020B0604020202020204" pitchFamily="34" charset="0"/>
              <a:buChar char="•"/>
            </a:pPr>
            <a:r>
              <a:rPr lang="en-US" sz="2000" b="1" dirty="0" smtClean="0">
                <a:solidFill>
                  <a:prstClr val="white"/>
                </a:solidFill>
              </a:rPr>
              <a:t>2020census.gov </a:t>
            </a:r>
          </a:p>
          <a:p>
            <a:pPr marL="742950" lvl="1" indent="-285750">
              <a:buFont typeface="Arial" panose="020B0604020202020204" pitchFamily="34" charset="0"/>
              <a:buChar char="•"/>
            </a:pPr>
            <a:r>
              <a:rPr lang="en-US" sz="2000" b="1" dirty="0" smtClean="0">
                <a:solidFill>
                  <a:prstClr val="white"/>
                </a:solidFill>
              </a:rPr>
              <a:t>Census Bureau website with information the census</a:t>
            </a:r>
          </a:p>
          <a:p>
            <a:pPr marL="742950" lvl="1" indent="-285750">
              <a:buFont typeface="Arial" panose="020B0604020202020204" pitchFamily="34" charset="0"/>
              <a:buChar char="•"/>
            </a:pPr>
            <a:endParaRPr lang="en-US" sz="2000" b="1" dirty="0" smtClean="0">
              <a:solidFill>
                <a:prstClr val="white"/>
              </a:solidFill>
            </a:endParaRPr>
          </a:p>
          <a:p>
            <a:pPr marL="285750" indent="-285750">
              <a:buFont typeface="Arial" panose="020B0604020202020204" pitchFamily="34" charset="0"/>
              <a:buChar char="•"/>
            </a:pPr>
            <a:r>
              <a:rPr lang="en-US" sz="2000" b="1" dirty="0" smtClean="0">
                <a:solidFill>
                  <a:prstClr val="white"/>
                </a:solidFill>
              </a:rPr>
              <a:t>Censuscounts.org </a:t>
            </a:r>
          </a:p>
          <a:p>
            <a:pPr marL="742950" lvl="1" indent="-285750">
              <a:buFont typeface="Arial" panose="020B0604020202020204" pitchFamily="34" charset="0"/>
              <a:buChar char="•"/>
            </a:pPr>
            <a:r>
              <a:rPr lang="en-US" sz="2000" b="1" dirty="0" smtClean="0">
                <a:solidFill>
                  <a:prstClr val="white"/>
                </a:solidFill>
              </a:rPr>
              <a:t>National resources </a:t>
            </a:r>
            <a:endParaRPr lang="en-US" sz="2000" b="1" dirty="0">
              <a:solidFill>
                <a:prstClr val="white"/>
              </a:solidFill>
            </a:endParaRPr>
          </a:p>
          <a:p>
            <a:pPr marL="285750" indent="-285750">
              <a:buFont typeface="Arial" panose="020B0604020202020204" pitchFamily="34" charset="0"/>
              <a:buChar char="•"/>
            </a:pPr>
            <a:endParaRPr lang="en-US" sz="2000" b="1" dirty="0" smtClean="0">
              <a:solidFill>
                <a:prstClr val="white"/>
              </a:solidFill>
            </a:endParaRPr>
          </a:p>
          <a:p>
            <a:pPr marL="285750" indent="-285750">
              <a:buFont typeface="Arial" panose="020B0604020202020204" pitchFamily="34" charset="0"/>
              <a:buChar char="•"/>
            </a:pPr>
            <a:endParaRPr lang="en-US" sz="2000" b="1" dirty="0">
              <a:solidFill>
                <a:prstClr val="white"/>
              </a:solidFill>
            </a:endParaRPr>
          </a:p>
        </p:txBody>
      </p:sp>
    </p:spTree>
    <p:extLst>
      <p:ext uri="{BB962C8B-B14F-4D97-AF65-F5344CB8AC3E}">
        <p14:creationId xmlns:p14="http://schemas.microsoft.com/office/powerpoint/2010/main" val="2509817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84295" y="2797984"/>
            <a:ext cx="5728446" cy="831725"/>
          </a:xfrm>
        </p:spPr>
        <p:txBody>
          <a:bodyPr>
            <a:noAutofit/>
          </a:bodyPr>
          <a:lstStyle/>
          <a:p>
            <a:r>
              <a:rPr lang="en-US" sz="6000" b="1" dirty="0" smtClean="0">
                <a:latin typeface="+mj-lt"/>
              </a:rPr>
              <a:t>Thank you!</a:t>
            </a:r>
            <a:endParaRPr lang="en-US" sz="6000" b="1" dirty="0">
              <a:latin typeface="+mj-lt"/>
            </a:endParaRPr>
          </a:p>
        </p:txBody>
      </p:sp>
      <p:sp>
        <p:nvSpPr>
          <p:cNvPr id="2" name="TextBox 1">
            <a:extLst>
              <a:ext uri="{FF2B5EF4-FFF2-40B4-BE49-F238E27FC236}">
                <a16:creationId xmlns:a16="http://schemas.microsoft.com/office/drawing/2014/main" xmlns="" id="{51BC0062-F22B-4961-A9B6-024A5F9ACDAC}"/>
              </a:ext>
            </a:extLst>
          </p:cNvPr>
          <p:cNvSpPr txBox="1"/>
          <p:nvPr/>
        </p:nvSpPr>
        <p:spPr>
          <a:xfrm>
            <a:off x="1154397" y="7378011"/>
            <a:ext cx="5610578" cy="323165"/>
          </a:xfrm>
          <a:prstGeom prst="rect">
            <a:avLst/>
          </a:prstGeom>
          <a:noFill/>
        </p:spPr>
        <p:txBody>
          <a:bodyPr wrap="square" rtlCol="0">
            <a:spAutoFit/>
          </a:bodyPr>
          <a:lstStyle/>
          <a:p>
            <a:pPr algn="ctr"/>
            <a:r>
              <a:rPr lang="en-US" sz="1500" b="1" dirty="0">
                <a:latin typeface="+mj-lt"/>
              </a:rPr>
              <a:t>THANK YOU! </a:t>
            </a:r>
          </a:p>
        </p:txBody>
      </p:sp>
      <p:cxnSp>
        <p:nvCxnSpPr>
          <p:cNvPr id="11" name="Straight Connector 10"/>
          <p:cNvCxnSpPr/>
          <p:nvPr/>
        </p:nvCxnSpPr>
        <p:spPr>
          <a:xfrm>
            <a:off x="282388" y="1116106"/>
            <a:ext cx="8498541" cy="94129"/>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430306" y="6243917"/>
            <a:ext cx="8444753"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xmlns="" id="{27D6F96D-0FA2-42AD-A428-BDE59914F85F}"/>
              </a:ext>
            </a:extLst>
          </p:cNvPr>
          <p:cNvSpPr txBox="1"/>
          <p:nvPr/>
        </p:nvSpPr>
        <p:spPr>
          <a:xfrm>
            <a:off x="5225967" y="5801695"/>
            <a:ext cx="3386376" cy="369332"/>
          </a:xfrm>
          <a:prstGeom prst="rect">
            <a:avLst/>
          </a:prstGeom>
          <a:noFill/>
        </p:spPr>
        <p:txBody>
          <a:bodyPr wrap="square" rtlCol="0">
            <a:spAutoFit/>
          </a:bodyPr>
          <a:lstStyle/>
          <a:p>
            <a:r>
              <a:rPr lang="en-US" b="1" dirty="0" smtClean="0">
                <a:solidFill>
                  <a:srgbClr val="A61D3F"/>
                </a:solidFill>
              </a:rPr>
              <a:t>www.be</a:t>
            </a:r>
            <a:r>
              <a:rPr lang="en-US" b="1" dirty="0" smtClean="0">
                <a:solidFill>
                  <a:schemeClr val="tx1">
                    <a:lumMod val="75000"/>
                    <a:lumOff val="25000"/>
                  </a:schemeClr>
                </a:solidFill>
              </a:rPr>
              <a:t>counted</a:t>
            </a:r>
            <a:r>
              <a:rPr lang="en-US" b="1" dirty="0" smtClean="0">
                <a:solidFill>
                  <a:srgbClr val="A61D3F"/>
                </a:solidFill>
              </a:rPr>
              <a:t>mi</a:t>
            </a:r>
            <a:r>
              <a:rPr lang="en-US" b="1" dirty="0" smtClean="0">
                <a:solidFill>
                  <a:schemeClr val="tx1">
                    <a:lumMod val="75000"/>
                    <a:lumOff val="25000"/>
                  </a:schemeClr>
                </a:solidFill>
              </a:rPr>
              <a:t>2020</a:t>
            </a:r>
            <a:r>
              <a:rPr lang="en-US" b="1" dirty="0" smtClean="0">
                <a:solidFill>
                  <a:srgbClr val="A61D3F"/>
                </a:solidFill>
              </a:rPr>
              <a:t>.com</a:t>
            </a:r>
            <a:endParaRPr lang="en-US" b="1"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0881" y="26290"/>
            <a:ext cx="1881554" cy="1123801"/>
          </a:xfrm>
          <a:prstGeom prst="rect">
            <a:avLst/>
          </a:prstGeom>
        </p:spPr>
      </p:pic>
      <p:sp>
        <p:nvSpPr>
          <p:cNvPr id="5" name="TextBox 4"/>
          <p:cNvSpPr txBox="1"/>
          <p:nvPr/>
        </p:nvSpPr>
        <p:spPr>
          <a:xfrm>
            <a:off x="5394553" y="5372219"/>
            <a:ext cx="3386376" cy="369332"/>
          </a:xfrm>
          <a:prstGeom prst="rect">
            <a:avLst/>
          </a:prstGeom>
          <a:noFill/>
        </p:spPr>
        <p:txBody>
          <a:bodyPr wrap="square" rtlCol="0">
            <a:spAutoFit/>
          </a:bodyPr>
          <a:lstStyle/>
          <a:p>
            <a:r>
              <a:rPr lang="en-US" b="1" dirty="0" smtClean="0">
                <a:solidFill>
                  <a:srgbClr val="A61D3F"/>
                </a:solidFill>
              </a:rPr>
              <a:t>www.MI</a:t>
            </a:r>
            <a:r>
              <a:rPr lang="en-US" b="1" dirty="0" smtClean="0">
                <a:solidFill>
                  <a:schemeClr val="tx1">
                    <a:lumMod val="75000"/>
                    <a:lumOff val="25000"/>
                  </a:schemeClr>
                </a:solidFill>
              </a:rPr>
              <a:t>Voice</a:t>
            </a:r>
            <a:r>
              <a:rPr lang="en-US" b="1" dirty="0" smtClean="0">
                <a:solidFill>
                  <a:srgbClr val="A61D3F"/>
                </a:solidFill>
              </a:rPr>
              <a:t>Counts.org</a:t>
            </a:r>
            <a:endParaRPr lang="en-US" b="1" dirty="0"/>
          </a:p>
        </p:txBody>
      </p:sp>
    </p:spTree>
    <p:extLst>
      <p:ext uri="{BB962C8B-B14F-4D97-AF65-F5344CB8AC3E}">
        <p14:creationId xmlns:p14="http://schemas.microsoft.com/office/powerpoint/2010/main" val="2694868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29184"/>
            <a:ext cx="5983941"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 y="0"/>
            <a:ext cx="6615953"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CAMPAIGN OVERVIEW</a:t>
            </a:r>
            <a:endParaRPr lang="en-US" sz="2400" b="1" dirty="0">
              <a:latin typeface="Segoe UI" panose="020B0502040204020203" pitchFamily="34" charset="0"/>
              <a:cs typeface="Segoe UI" panose="020B0502040204020203" pitchFamily="34" charset="0"/>
            </a:endParaRPr>
          </a:p>
        </p:txBody>
      </p:sp>
      <p:pic>
        <p:nvPicPr>
          <p:cNvPr id="11" name="Content Placeholder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3941" y="1037070"/>
            <a:ext cx="2977057" cy="53613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angle 12"/>
          <p:cNvSpPr/>
          <p:nvPr/>
        </p:nvSpPr>
        <p:spPr>
          <a:xfrm>
            <a:off x="705970" y="1355102"/>
            <a:ext cx="4572000" cy="4524315"/>
          </a:xfrm>
          <a:prstGeom prst="rect">
            <a:avLst/>
          </a:prstGeom>
        </p:spPr>
        <p:txBody>
          <a:bodyPr>
            <a:spAutoFit/>
          </a:bodyPr>
          <a:lstStyle/>
          <a:p>
            <a:r>
              <a:rPr lang="en-US" b="1" dirty="0"/>
              <a:t>OUR CAMPAIGN </a:t>
            </a:r>
          </a:p>
          <a:p>
            <a:endParaRPr lang="en-US" dirty="0"/>
          </a:p>
          <a:p>
            <a:r>
              <a:rPr lang="en-US" dirty="0">
                <a:latin typeface="Franklin Gothic Book" panose="020B0503020102020204" pitchFamily="34" charset="0"/>
              </a:rPr>
              <a:t>In July, 2017 Michigan Nonprofit Association (MNA) was awarded a 3-yr. grant from the W.K. Kellogg Foundation to launch 2020 Michigan Nonprofit Counts Campaign. Since then more than 40 foundations and the State of Michigan have invested in the campaign.  </a:t>
            </a:r>
          </a:p>
          <a:p>
            <a:endParaRPr lang="en-US" dirty="0">
              <a:latin typeface="Franklin Gothic Book" panose="020B0503020102020204" pitchFamily="34" charset="0"/>
            </a:endParaRPr>
          </a:p>
          <a:p>
            <a:r>
              <a:rPr lang="en-US" dirty="0">
                <a:latin typeface="Franklin Gothic Book" panose="020B0503020102020204" pitchFamily="34" charset="0"/>
              </a:rPr>
              <a:t>Modeled on a similar campaign </a:t>
            </a:r>
            <a:r>
              <a:rPr lang="en-US" dirty="0" smtClean="0">
                <a:latin typeface="Franklin Gothic Book" panose="020B0503020102020204" pitchFamily="34" charset="0"/>
              </a:rPr>
              <a:t>MNA </a:t>
            </a:r>
            <a:r>
              <a:rPr lang="en-US" dirty="0">
                <a:latin typeface="Franklin Gothic Book" panose="020B0503020102020204" pitchFamily="34" charset="0"/>
              </a:rPr>
              <a:t>did for </a:t>
            </a:r>
            <a:r>
              <a:rPr lang="en-US" dirty="0" smtClean="0">
                <a:latin typeface="Franklin Gothic Book" panose="020B0503020102020204" pitchFamily="34" charset="0"/>
              </a:rPr>
              <a:t>Census </a:t>
            </a:r>
            <a:r>
              <a:rPr lang="en-US" dirty="0">
                <a:latin typeface="Franklin Gothic Book" panose="020B0503020102020204" pitchFamily="34" charset="0"/>
              </a:rPr>
              <a:t>2010, the 2020 Michigan Nonprofits Count Campaign is a collaborative, coordinated, statewide effort to encourage participation in the census in communities that are at significant risk of being undercounted. </a:t>
            </a:r>
          </a:p>
        </p:txBody>
      </p:sp>
    </p:spTree>
    <p:extLst>
      <p:ext uri="{BB962C8B-B14F-4D97-AF65-F5344CB8AC3E}">
        <p14:creationId xmlns:p14="http://schemas.microsoft.com/office/powerpoint/2010/main" val="1358042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4729" y="0"/>
            <a:ext cx="4249271" cy="685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p:cNvSpPr/>
          <p:nvPr/>
        </p:nvSpPr>
        <p:spPr>
          <a:xfrm>
            <a:off x="0" y="329184"/>
            <a:ext cx="5983941"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 y="0"/>
            <a:ext cx="6615953"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WHAT’S AT STAKE?</a:t>
            </a:r>
            <a:endParaRPr lang="en-US" sz="2400" b="1" dirty="0">
              <a:latin typeface="Segoe UI" panose="020B0502040204020203" pitchFamily="34" charset="0"/>
              <a:cs typeface="Segoe UI" panose="020B0502040204020203" pitchFamily="34" charset="0"/>
            </a:endParaRPr>
          </a:p>
        </p:txBody>
      </p:sp>
      <p:pic>
        <p:nvPicPr>
          <p:cNvPr id="4" name="Picture 3">
            <a:extLst>
              <a:ext uri="{FF2B5EF4-FFF2-40B4-BE49-F238E27FC236}">
                <a16:creationId xmlns="" xmlns:a16="http://schemas.microsoft.com/office/drawing/2014/main" id="{5C56220A-C821-3045-BAF9-46A683406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9554" y="5197077"/>
            <a:ext cx="2790389" cy="1533377"/>
          </a:xfrm>
          <a:prstGeom prst="rect">
            <a:avLst/>
          </a:prstGeom>
        </p:spPr>
      </p:pic>
      <p:pic>
        <p:nvPicPr>
          <p:cNvPr id="5" name="Picture 4">
            <a:extLst>
              <a:ext uri="{FF2B5EF4-FFF2-40B4-BE49-F238E27FC236}">
                <a16:creationId xmlns="" xmlns:a16="http://schemas.microsoft.com/office/drawing/2014/main" id="{27D55F51-9F90-5140-A8F8-B76C10FEB91C}"/>
              </a:ext>
            </a:extLst>
          </p:cNvPr>
          <p:cNvPicPr>
            <a:picLocks noChangeAspect="1"/>
          </p:cNvPicPr>
          <p:nvPr/>
        </p:nvPicPr>
        <p:blipFill rotWithShape="1">
          <a:blip r:embed="rId3">
            <a:extLst>
              <a:ext uri="{28A0092B-C50C-407E-A947-70E740481C1C}">
                <a14:useLocalDpi xmlns:a14="http://schemas.microsoft.com/office/drawing/2010/main" val="0"/>
              </a:ext>
            </a:extLst>
          </a:blip>
          <a:srcRect r="54767"/>
          <a:stretch/>
        </p:blipFill>
        <p:spPr>
          <a:xfrm>
            <a:off x="5347065" y="1549843"/>
            <a:ext cx="3366629" cy="3512764"/>
          </a:xfrm>
          <a:prstGeom prst="rect">
            <a:avLst/>
          </a:prstGeom>
        </p:spPr>
      </p:pic>
      <p:sp>
        <p:nvSpPr>
          <p:cNvPr id="6" name="TextBox 5">
            <a:extLst>
              <a:ext uri="{FF2B5EF4-FFF2-40B4-BE49-F238E27FC236}">
                <a16:creationId xmlns="" xmlns:a16="http://schemas.microsoft.com/office/drawing/2014/main" id="{DD244373-D042-284E-BCEA-56215868A34B}"/>
              </a:ext>
            </a:extLst>
          </p:cNvPr>
          <p:cNvSpPr txBox="1"/>
          <p:nvPr/>
        </p:nvSpPr>
        <p:spPr>
          <a:xfrm>
            <a:off x="4995190" y="966564"/>
            <a:ext cx="3886641" cy="646331"/>
          </a:xfrm>
          <a:prstGeom prst="rect">
            <a:avLst/>
          </a:prstGeom>
          <a:noFill/>
        </p:spPr>
        <p:txBody>
          <a:bodyPr wrap="none" rtlCol="0">
            <a:spAutoFit/>
          </a:bodyPr>
          <a:lstStyle/>
          <a:p>
            <a:r>
              <a:rPr lang="en-US" b="1" dirty="0">
                <a:solidFill>
                  <a:srgbClr val="A61D3F"/>
                </a:solidFill>
              </a:rPr>
              <a:t>LARGEST FEDERAL SOURCES THAT USE </a:t>
            </a:r>
          </a:p>
          <a:p>
            <a:r>
              <a:rPr lang="en-US" b="1" dirty="0">
                <a:solidFill>
                  <a:srgbClr val="A61D3F"/>
                </a:solidFill>
              </a:rPr>
              <a:t>CENSUS DATA FOR DISTRIBUTION</a:t>
            </a:r>
            <a:endParaRPr lang="en-US" dirty="0">
              <a:solidFill>
                <a:schemeClr val="bg2">
                  <a:lumMod val="50000"/>
                </a:schemeClr>
              </a:solidFill>
            </a:endParaRPr>
          </a:p>
        </p:txBody>
      </p:sp>
      <p:sp>
        <p:nvSpPr>
          <p:cNvPr id="3" name="Rectangle 2"/>
          <p:cNvSpPr/>
          <p:nvPr/>
        </p:nvSpPr>
        <p:spPr>
          <a:xfrm>
            <a:off x="96561" y="1291375"/>
            <a:ext cx="4572000" cy="4985980"/>
          </a:xfrm>
          <a:prstGeom prst="rect">
            <a:avLst/>
          </a:prstGeom>
        </p:spPr>
        <p:txBody>
          <a:bodyPr>
            <a:spAutoFit/>
          </a:bodyPr>
          <a:lstStyle/>
          <a:p>
            <a:pPr marL="342900" indent="-342900">
              <a:spcAft>
                <a:spcPts val="1200"/>
              </a:spcAft>
              <a:buClr>
                <a:schemeClr val="bg1"/>
              </a:buClr>
              <a:buFont typeface="Arial" panose="020B0604020202020204" pitchFamily="34" charset="0"/>
              <a:buChar char="•"/>
            </a:pPr>
            <a:r>
              <a:rPr lang="en-US" dirty="0">
                <a:latin typeface="Franklin Gothic Book" panose="020B0503020102020204" pitchFamily="34" charset="0"/>
                <a:cs typeface="FrnkGothITC Bk BT"/>
              </a:rPr>
              <a:t>Accurate census data are essential for the fair distribution of the country’s 435 congressional seats and for the fair allocation of government resources</a:t>
            </a:r>
            <a:br>
              <a:rPr lang="en-US" dirty="0">
                <a:latin typeface="Franklin Gothic Book" panose="020B0503020102020204" pitchFamily="34" charset="0"/>
                <a:cs typeface="FrnkGothITC Bk BT"/>
              </a:rPr>
            </a:br>
            <a:endParaRPr lang="en-US" dirty="0">
              <a:latin typeface="Franklin Gothic Book" panose="020B0503020102020204" pitchFamily="34" charset="0"/>
              <a:cs typeface="FrnkGothITC Bk BT"/>
            </a:endParaRPr>
          </a:p>
          <a:p>
            <a:pPr marL="342900" indent="-342900">
              <a:spcAft>
                <a:spcPts val="1200"/>
              </a:spcAft>
              <a:buClr>
                <a:schemeClr val="bg1"/>
              </a:buClr>
              <a:buFont typeface="Arial" panose="020B0604020202020204" pitchFamily="34" charset="0"/>
              <a:buChar char="•"/>
            </a:pPr>
            <a:r>
              <a:rPr lang="en-US" dirty="0">
                <a:latin typeface="Franklin Gothic Book" panose="020B0503020102020204" pitchFamily="34" charset="0"/>
                <a:cs typeface="FrnkGothITC Bk BT"/>
              </a:rPr>
              <a:t>Michigan is at risk of losing another seat this time</a:t>
            </a:r>
            <a:br>
              <a:rPr lang="en-US" dirty="0">
                <a:latin typeface="Franklin Gothic Book" panose="020B0503020102020204" pitchFamily="34" charset="0"/>
                <a:cs typeface="FrnkGothITC Bk BT"/>
              </a:rPr>
            </a:br>
            <a:endParaRPr lang="en-US" dirty="0">
              <a:latin typeface="Franklin Gothic Book" panose="020B0503020102020204" pitchFamily="34" charset="0"/>
              <a:cs typeface="FrnkGothITC Bk BT"/>
            </a:endParaRPr>
          </a:p>
          <a:p>
            <a:pPr marL="342900" indent="-342900">
              <a:spcAft>
                <a:spcPts val="1200"/>
              </a:spcAft>
              <a:buClr>
                <a:schemeClr val="bg1"/>
              </a:buClr>
              <a:buFont typeface="Arial" panose="020B0604020202020204" pitchFamily="34" charset="0"/>
              <a:buChar char="•"/>
            </a:pPr>
            <a:r>
              <a:rPr lang="en-US" dirty="0">
                <a:latin typeface="Franklin Gothic Book" panose="020B0503020102020204" pitchFamily="34" charset="0"/>
                <a:cs typeface="FrnkGothITC Bk BT"/>
              </a:rPr>
              <a:t>More than 15 billion federal and state program dollars were distributed to Michigan communities annually based on census data</a:t>
            </a:r>
            <a:br>
              <a:rPr lang="en-US" dirty="0">
                <a:latin typeface="Franklin Gothic Book" panose="020B0503020102020204" pitchFamily="34" charset="0"/>
                <a:cs typeface="FrnkGothITC Bk BT"/>
              </a:rPr>
            </a:br>
            <a:endParaRPr lang="en-US" dirty="0">
              <a:latin typeface="Franklin Gothic Book" panose="020B0503020102020204" pitchFamily="34" charset="0"/>
              <a:cs typeface="FrnkGothITC Bk BT"/>
            </a:endParaRPr>
          </a:p>
          <a:p>
            <a:pPr marL="342900" indent="-342900">
              <a:spcAft>
                <a:spcPts val="1200"/>
              </a:spcAft>
              <a:buClr>
                <a:schemeClr val="bg1"/>
              </a:buClr>
              <a:buFont typeface="Arial" panose="020B0604020202020204" pitchFamily="34" charset="0"/>
              <a:buChar char="•"/>
            </a:pPr>
            <a:r>
              <a:rPr lang="en-US" dirty="0">
                <a:latin typeface="Franklin Gothic Book" panose="020B0503020102020204" pitchFamily="34" charset="0"/>
                <a:cs typeface="FrnkGothITC Bk BT"/>
              </a:rPr>
              <a:t>This is particularly important for Michigan because about 42% of our state budget relies on federal funding</a:t>
            </a:r>
          </a:p>
        </p:txBody>
      </p:sp>
    </p:spTree>
    <p:extLst>
      <p:ext uri="{BB962C8B-B14F-4D97-AF65-F5344CB8AC3E}">
        <p14:creationId xmlns:p14="http://schemas.microsoft.com/office/powerpoint/2010/main" val="2339418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29184"/>
            <a:ext cx="5983941"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 y="0"/>
            <a:ext cx="6615953"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WHY NONPROFITS?</a:t>
            </a:r>
            <a:endParaRPr lang="en-US" sz="2400" b="1" dirty="0">
              <a:latin typeface="Segoe UI" panose="020B0502040204020203" pitchFamily="34" charset="0"/>
              <a:cs typeface="Segoe UI" panose="020B0502040204020203" pitchFamily="34" charset="0"/>
            </a:endParaRPr>
          </a:p>
        </p:txBody>
      </p:sp>
      <p:sp>
        <p:nvSpPr>
          <p:cNvPr id="4" name="TextBox 3">
            <a:extLst>
              <a:ext uri="{FF2B5EF4-FFF2-40B4-BE49-F238E27FC236}">
                <a16:creationId xmlns="" xmlns:a16="http://schemas.microsoft.com/office/drawing/2014/main" id="{2C347542-F056-F849-B735-7B814CE5E622}"/>
              </a:ext>
            </a:extLst>
          </p:cNvPr>
          <p:cNvSpPr txBox="1"/>
          <p:nvPr/>
        </p:nvSpPr>
        <p:spPr>
          <a:xfrm>
            <a:off x="240667" y="1080558"/>
            <a:ext cx="3376591" cy="4216539"/>
          </a:xfrm>
          <a:prstGeom prst="rect">
            <a:avLst/>
          </a:prstGeom>
          <a:noFill/>
        </p:spPr>
        <p:txBody>
          <a:bodyPr wrap="square" rtlCol="0">
            <a:spAutoFit/>
          </a:bodyPr>
          <a:lstStyle/>
          <a:p>
            <a:r>
              <a:rPr lang="en-US" b="1" dirty="0">
                <a:solidFill>
                  <a:srgbClr val="A61D3F"/>
                </a:solidFill>
              </a:rPr>
              <a:t>MICHIGAN NONPROFITS:</a:t>
            </a:r>
            <a:br>
              <a:rPr lang="en-US" b="1" dirty="0">
                <a:solidFill>
                  <a:srgbClr val="A61D3F"/>
                </a:solidFill>
              </a:rPr>
            </a:br>
            <a:r>
              <a:rPr lang="en-US" b="1" dirty="0">
                <a:solidFill>
                  <a:srgbClr val="162B55"/>
                </a:solidFill>
                <a:latin typeface="Franklin Gothic Book" panose="020B0503020102020204" pitchFamily="34" charset="0"/>
              </a:rPr>
              <a:t>UNIQUELY QUALIFIED TO </a:t>
            </a:r>
            <a:br>
              <a:rPr lang="en-US" b="1" dirty="0">
                <a:solidFill>
                  <a:srgbClr val="162B55"/>
                </a:solidFill>
                <a:latin typeface="Franklin Gothic Book" panose="020B0503020102020204" pitchFamily="34" charset="0"/>
              </a:rPr>
            </a:br>
            <a:r>
              <a:rPr lang="en-US" b="1" dirty="0">
                <a:solidFill>
                  <a:srgbClr val="162B55"/>
                </a:solidFill>
                <a:latin typeface="Franklin Gothic Book" panose="020B0503020102020204" pitchFamily="34" charset="0"/>
              </a:rPr>
              <a:t>MOBILIZE THE HARD-TO-COUNT </a:t>
            </a:r>
            <a:br>
              <a:rPr lang="en-US" b="1" dirty="0">
                <a:solidFill>
                  <a:srgbClr val="162B55"/>
                </a:solidFill>
                <a:latin typeface="Franklin Gothic Book" panose="020B0503020102020204" pitchFamily="34" charset="0"/>
              </a:rPr>
            </a:br>
            <a:r>
              <a:rPr lang="en-US" b="1" dirty="0">
                <a:solidFill>
                  <a:srgbClr val="162B55"/>
                </a:solidFill>
                <a:latin typeface="Franklin Gothic Book" panose="020B0503020102020204" pitchFamily="34" charset="0"/>
              </a:rPr>
              <a:t>POPULATIONS FOR CENSUS 2020</a:t>
            </a:r>
            <a:r>
              <a:rPr lang="en-US" b="1" dirty="0">
                <a:solidFill>
                  <a:schemeClr val="bg2">
                    <a:lumMod val="50000"/>
                  </a:schemeClr>
                </a:solidFill>
                <a:latin typeface="Franklin Gothic Book" panose="020B0503020102020204" pitchFamily="34" charset="0"/>
              </a:rPr>
              <a:t/>
            </a:r>
            <a:br>
              <a:rPr lang="en-US" b="1" dirty="0">
                <a:solidFill>
                  <a:schemeClr val="bg2">
                    <a:lumMod val="50000"/>
                  </a:schemeClr>
                </a:solidFill>
                <a:latin typeface="Franklin Gothic Book" panose="020B0503020102020204" pitchFamily="34" charset="0"/>
              </a:rPr>
            </a:br>
            <a:r>
              <a:rPr lang="en-US" b="1" dirty="0">
                <a:solidFill>
                  <a:schemeClr val="bg2">
                    <a:lumMod val="50000"/>
                  </a:schemeClr>
                </a:solidFill>
                <a:latin typeface="Franklin Gothic Book" panose="020B0503020102020204" pitchFamily="34" charset="0"/>
              </a:rPr>
              <a:t/>
            </a:r>
            <a:br>
              <a:rPr lang="en-US" b="1" dirty="0">
                <a:solidFill>
                  <a:schemeClr val="bg2">
                    <a:lumMod val="50000"/>
                  </a:schemeClr>
                </a:solidFill>
                <a:latin typeface="Franklin Gothic Book" panose="020B0503020102020204" pitchFamily="34" charset="0"/>
              </a:rPr>
            </a:br>
            <a:r>
              <a:rPr lang="en-US" sz="1600" dirty="0">
                <a:solidFill>
                  <a:schemeClr val="tx1">
                    <a:lumMod val="75000"/>
                    <a:lumOff val="25000"/>
                  </a:schemeClr>
                </a:solidFill>
                <a:latin typeface="Franklin Gothic Book" panose="020B0503020102020204" pitchFamily="34" charset="0"/>
              </a:rPr>
              <a:t>Historically, the Census has missed </a:t>
            </a:r>
            <a:br>
              <a:rPr lang="en-US" sz="1600" dirty="0">
                <a:solidFill>
                  <a:schemeClr val="tx1">
                    <a:lumMod val="75000"/>
                    <a:lumOff val="25000"/>
                  </a:schemeClr>
                </a:solidFill>
                <a:latin typeface="Franklin Gothic Book" panose="020B0503020102020204" pitchFamily="34" charset="0"/>
              </a:rPr>
            </a:br>
            <a:r>
              <a:rPr lang="en-US" sz="1600" dirty="0">
                <a:solidFill>
                  <a:schemeClr val="tx1">
                    <a:lumMod val="75000"/>
                    <a:lumOff val="25000"/>
                  </a:schemeClr>
                </a:solidFill>
                <a:latin typeface="Franklin Gothic Book" panose="020B0503020102020204" pitchFamily="34" charset="0"/>
              </a:rPr>
              <a:t>disproportionate numbers of </a:t>
            </a:r>
            <a:endParaRPr lang="en-US" sz="1600" dirty="0" smtClean="0">
              <a:solidFill>
                <a:schemeClr val="tx1">
                  <a:lumMod val="75000"/>
                  <a:lumOff val="25000"/>
                </a:schemeClr>
              </a:solidFill>
              <a:latin typeface="Franklin Gothic Book" panose="020B0503020102020204" pitchFamily="34" charset="0"/>
            </a:endParaRPr>
          </a:p>
          <a:p>
            <a:r>
              <a:rPr lang="en-US" sz="1600" dirty="0" smtClean="0">
                <a:solidFill>
                  <a:schemeClr val="tx1">
                    <a:lumMod val="75000"/>
                    <a:lumOff val="25000"/>
                  </a:schemeClr>
                </a:solidFill>
                <a:latin typeface="Franklin Gothic Book" panose="020B0503020102020204" pitchFamily="34" charset="0"/>
              </a:rPr>
              <a:t>racial </a:t>
            </a:r>
            <a:r>
              <a:rPr lang="en-US" sz="1600" dirty="0">
                <a:solidFill>
                  <a:schemeClr val="tx1">
                    <a:lumMod val="75000"/>
                    <a:lumOff val="25000"/>
                  </a:schemeClr>
                </a:solidFill>
                <a:latin typeface="Franklin Gothic Book" panose="020B0503020102020204" pitchFamily="34" charset="0"/>
              </a:rPr>
              <a:t>minorities, </a:t>
            </a:r>
          </a:p>
          <a:p>
            <a:r>
              <a:rPr lang="en-US" sz="1600" dirty="0">
                <a:solidFill>
                  <a:schemeClr val="tx1">
                    <a:lumMod val="75000"/>
                    <a:lumOff val="25000"/>
                  </a:schemeClr>
                </a:solidFill>
                <a:latin typeface="Franklin Gothic Book" panose="020B0503020102020204" pitchFamily="34" charset="0"/>
              </a:rPr>
              <a:t>immigrants, young children and those living in </a:t>
            </a:r>
            <a:r>
              <a:rPr lang="en-US" sz="1600" dirty="0" smtClean="0">
                <a:solidFill>
                  <a:schemeClr val="tx1">
                    <a:lumMod val="75000"/>
                    <a:lumOff val="25000"/>
                  </a:schemeClr>
                </a:solidFill>
                <a:latin typeface="Franklin Gothic Book" panose="020B0503020102020204" pitchFamily="34" charset="0"/>
              </a:rPr>
              <a:t>poverty </a:t>
            </a:r>
            <a:r>
              <a:rPr lang="en-US" sz="1600" dirty="0">
                <a:solidFill>
                  <a:schemeClr val="tx1">
                    <a:lumMod val="75000"/>
                    <a:lumOff val="25000"/>
                  </a:schemeClr>
                </a:solidFill>
                <a:latin typeface="Franklin Gothic Book" panose="020B0503020102020204" pitchFamily="34" charset="0"/>
              </a:rPr>
              <a:t>(“hard-to-count populations”) leading </a:t>
            </a:r>
            <a:r>
              <a:rPr lang="en-US" sz="1600" dirty="0" smtClean="0">
                <a:solidFill>
                  <a:schemeClr val="tx1">
                    <a:lumMod val="75000"/>
                    <a:lumOff val="25000"/>
                  </a:schemeClr>
                </a:solidFill>
                <a:latin typeface="Franklin Gothic Book" panose="020B0503020102020204" pitchFamily="34" charset="0"/>
              </a:rPr>
              <a:t>to </a:t>
            </a:r>
          </a:p>
          <a:p>
            <a:r>
              <a:rPr lang="en-US" sz="1600" dirty="0" smtClean="0">
                <a:solidFill>
                  <a:schemeClr val="tx1">
                    <a:lumMod val="75000"/>
                    <a:lumOff val="25000"/>
                  </a:schemeClr>
                </a:solidFill>
                <a:latin typeface="Franklin Gothic Book" panose="020B0503020102020204" pitchFamily="34" charset="0"/>
              </a:rPr>
              <a:t>inequality </a:t>
            </a:r>
            <a:r>
              <a:rPr lang="en-US" sz="1600" dirty="0">
                <a:solidFill>
                  <a:schemeClr val="tx1">
                    <a:lumMod val="75000"/>
                    <a:lumOff val="25000"/>
                  </a:schemeClr>
                </a:solidFill>
                <a:latin typeface="Franklin Gothic Book" panose="020B0503020102020204" pitchFamily="34" charset="0"/>
              </a:rPr>
              <a:t>in political power, government </a:t>
            </a:r>
            <a:r>
              <a:rPr lang="en-US" sz="1600" dirty="0" smtClean="0">
                <a:solidFill>
                  <a:schemeClr val="tx1">
                    <a:lumMod val="75000"/>
                    <a:lumOff val="25000"/>
                  </a:schemeClr>
                </a:solidFill>
                <a:latin typeface="Franklin Gothic Book" panose="020B0503020102020204" pitchFamily="34" charset="0"/>
              </a:rPr>
              <a:t>funding </a:t>
            </a:r>
            <a:r>
              <a:rPr lang="en-US" sz="1600" dirty="0">
                <a:solidFill>
                  <a:schemeClr val="tx1">
                    <a:lumMod val="75000"/>
                    <a:lumOff val="25000"/>
                  </a:schemeClr>
                </a:solidFill>
                <a:latin typeface="Franklin Gothic Book" panose="020B0503020102020204" pitchFamily="34" charset="0"/>
              </a:rPr>
              <a:t>and private-sector investment for </a:t>
            </a:r>
          </a:p>
          <a:p>
            <a:r>
              <a:rPr lang="en-US" sz="1600" dirty="0">
                <a:solidFill>
                  <a:schemeClr val="tx1">
                    <a:lumMod val="75000"/>
                    <a:lumOff val="25000"/>
                  </a:schemeClr>
                </a:solidFill>
                <a:latin typeface="Franklin Gothic Book" panose="020B0503020102020204" pitchFamily="34" charset="0"/>
              </a:rPr>
              <a:t>these communities.</a:t>
            </a:r>
            <a:endParaRPr lang="en-US" sz="2000" dirty="0">
              <a:solidFill>
                <a:schemeClr val="tx1">
                  <a:lumMod val="75000"/>
                  <a:lumOff val="25000"/>
                </a:schemeClr>
              </a:solidFill>
              <a:latin typeface="Franklin Gothic Book" panose="020B0503020102020204" pitchFamily="34" charset="0"/>
            </a:endParaRPr>
          </a:p>
        </p:txBody>
      </p:sp>
      <p:sp>
        <p:nvSpPr>
          <p:cNvPr id="5" name="TextBox 4">
            <a:extLst>
              <a:ext uri="{FF2B5EF4-FFF2-40B4-BE49-F238E27FC236}">
                <a16:creationId xmlns="" xmlns:a16="http://schemas.microsoft.com/office/drawing/2014/main" id="{E531FB88-F940-1641-842E-92EEEAA975E6}"/>
              </a:ext>
            </a:extLst>
          </p:cNvPr>
          <p:cNvSpPr txBox="1"/>
          <p:nvPr/>
        </p:nvSpPr>
        <p:spPr>
          <a:xfrm>
            <a:off x="4051644" y="1056811"/>
            <a:ext cx="5092356" cy="5293757"/>
          </a:xfrm>
          <a:prstGeom prst="rect">
            <a:avLst/>
          </a:prstGeom>
          <a:noFill/>
        </p:spPr>
        <p:txBody>
          <a:bodyPr wrap="none" rtlCol="0">
            <a:spAutoFit/>
          </a:bodyPr>
          <a:lstStyle/>
          <a:p>
            <a:r>
              <a:rPr lang="en-US" b="1" dirty="0">
                <a:solidFill>
                  <a:srgbClr val="A61D3F"/>
                </a:solidFill>
                <a:latin typeface="Franklin Gothic Book" panose="020B0503020102020204" pitchFamily="34" charset="0"/>
              </a:rPr>
              <a:t>WHY NONPROFITS TO MOBILIZE THE </a:t>
            </a:r>
          </a:p>
          <a:p>
            <a:r>
              <a:rPr lang="en-US" b="1" dirty="0">
                <a:solidFill>
                  <a:srgbClr val="A61D3F"/>
                </a:solidFill>
                <a:latin typeface="Franklin Gothic Book" panose="020B0503020102020204" pitchFamily="34" charset="0"/>
              </a:rPr>
              <a:t>HARD-TO-COUNT POPULATIONS:</a:t>
            </a:r>
          </a:p>
          <a:p>
            <a:r>
              <a:rPr lang="en-US" sz="1400" b="1" dirty="0">
                <a:solidFill>
                  <a:schemeClr val="tx1">
                    <a:lumMod val="65000"/>
                    <a:lumOff val="35000"/>
                  </a:schemeClr>
                </a:solidFill>
                <a:latin typeface="Franklin Gothic Book" panose="020B0503020102020204" pitchFamily="34" charset="0"/>
              </a:rPr>
              <a:t/>
            </a:r>
            <a:br>
              <a:rPr lang="en-US" sz="1400" b="1" dirty="0">
                <a:solidFill>
                  <a:schemeClr val="tx1">
                    <a:lumMod val="65000"/>
                    <a:lumOff val="35000"/>
                  </a:schemeClr>
                </a:solidFill>
                <a:latin typeface="Franklin Gothic Book" panose="020B0503020102020204" pitchFamily="34" charset="0"/>
              </a:rPr>
            </a:br>
            <a:r>
              <a:rPr lang="en-US" sz="1400" b="1" dirty="0">
                <a:solidFill>
                  <a:srgbClr val="A61D3F"/>
                </a:solidFill>
                <a:latin typeface="Franklin Gothic Book" panose="020B0503020102020204" pitchFamily="34" charset="0"/>
              </a:rPr>
              <a:t>• </a:t>
            </a:r>
            <a:r>
              <a:rPr lang="en-US" sz="1600" dirty="0">
                <a:solidFill>
                  <a:schemeClr val="tx1">
                    <a:lumMod val="75000"/>
                    <a:lumOff val="25000"/>
                  </a:schemeClr>
                </a:solidFill>
                <a:latin typeface="Franklin Gothic Book" panose="020B0503020102020204" pitchFamily="34" charset="0"/>
              </a:rPr>
              <a:t>Located in communities most at risk of being </a:t>
            </a:r>
            <a:br>
              <a:rPr lang="en-US" sz="1600" dirty="0">
                <a:solidFill>
                  <a:schemeClr val="tx1">
                    <a:lumMod val="75000"/>
                    <a:lumOff val="25000"/>
                  </a:schemeClr>
                </a:solidFill>
                <a:latin typeface="Franklin Gothic Book" panose="020B0503020102020204" pitchFamily="34" charset="0"/>
              </a:rPr>
            </a:br>
            <a:r>
              <a:rPr lang="en-US" sz="1600" dirty="0">
                <a:solidFill>
                  <a:schemeClr val="tx1">
                    <a:lumMod val="75000"/>
                    <a:lumOff val="25000"/>
                  </a:schemeClr>
                </a:solidFill>
                <a:latin typeface="Franklin Gothic Book" panose="020B0503020102020204" pitchFamily="34" charset="0"/>
              </a:rPr>
              <a:t>   under counted – urban and rural.</a:t>
            </a:r>
          </a:p>
          <a:p>
            <a:r>
              <a:rPr lang="en-US" sz="1600" dirty="0">
                <a:solidFill>
                  <a:schemeClr val="tx1">
                    <a:lumMod val="65000"/>
                    <a:lumOff val="35000"/>
                  </a:schemeClr>
                </a:solidFill>
                <a:latin typeface="Franklin Gothic Book" panose="020B0503020102020204" pitchFamily="34" charset="0"/>
              </a:rPr>
              <a:t/>
            </a:r>
            <a:br>
              <a:rPr lang="en-US" sz="1600" dirty="0">
                <a:solidFill>
                  <a:schemeClr val="tx1">
                    <a:lumMod val="65000"/>
                    <a:lumOff val="35000"/>
                  </a:schemeClr>
                </a:solidFill>
                <a:latin typeface="Franklin Gothic Book" panose="020B0503020102020204" pitchFamily="34" charset="0"/>
              </a:rPr>
            </a:br>
            <a:r>
              <a:rPr lang="en-US" sz="1600" dirty="0">
                <a:solidFill>
                  <a:srgbClr val="A61D3F"/>
                </a:solidFill>
                <a:latin typeface="Franklin Gothic Book" panose="020B0503020102020204" pitchFamily="34" charset="0"/>
              </a:rPr>
              <a:t>• </a:t>
            </a:r>
            <a:r>
              <a:rPr lang="en-US" sz="1600" dirty="0">
                <a:solidFill>
                  <a:schemeClr val="tx1">
                    <a:lumMod val="75000"/>
                    <a:lumOff val="25000"/>
                  </a:schemeClr>
                </a:solidFill>
                <a:latin typeface="Franklin Gothic Book" panose="020B0503020102020204" pitchFamily="34" charset="0"/>
              </a:rPr>
              <a:t>Maintain everyday contact and have trusting </a:t>
            </a:r>
          </a:p>
          <a:p>
            <a:r>
              <a:rPr lang="en-US" sz="1600" dirty="0">
                <a:solidFill>
                  <a:schemeClr val="tx1">
                    <a:lumMod val="75000"/>
                    <a:lumOff val="25000"/>
                  </a:schemeClr>
                </a:solidFill>
                <a:latin typeface="Franklin Gothic Book" panose="020B0503020102020204" pitchFamily="34" charset="0"/>
              </a:rPr>
              <a:t>   relationships with the communities they serve.</a:t>
            </a:r>
          </a:p>
          <a:p>
            <a:r>
              <a:rPr lang="en-US" sz="1600" dirty="0">
                <a:solidFill>
                  <a:schemeClr val="tx1">
                    <a:lumMod val="65000"/>
                    <a:lumOff val="35000"/>
                  </a:schemeClr>
                </a:solidFill>
                <a:latin typeface="Franklin Gothic Book" panose="020B0503020102020204" pitchFamily="34" charset="0"/>
              </a:rPr>
              <a:t/>
            </a:r>
            <a:br>
              <a:rPr lang="en-US" sz="1600" dirty="0">
                <a:solidFill>
                  <a:schemeClr val="tx1">
                    <a:lumMod val="65000"/>
                    <a:lumOff val="35000"/>
                  </a:schemeClr>
                </a:solidFill>
                <a:latin typeface="Franklin Gothic Book" panose="020B0503020102020204" pitchFamily="34" charset="0"/>
              </a:rPr>
            </a:br>
            <a:r>
              <a:rPr lang="en-US" sz="1600" dirty="0">
                <a:solidFill>
                  <a:srgbClr val="A61D3F"/>
                </a:solidFill>
                <a:latin typeface="Franklin Gothic Book" panose="020B0503020102020204" pitchFamily="34" charset="0"/>
              </a:rPr>
              <a:t>• </a:t>
            </a:r>
            <a:r>
              <a:rPr lang="en-US" sz="1600" dirty="0">
                <a:solidFill>
                  <a:schemeClr val="tx1">
                    <a:lumMod val="75000"/>
                    <a:lumOff val="25000"/>
                  </a:schemeClr>
                </a:solidFill>
                <a:latin typeface="Franklin Gothic Book" panose="020B0503020102020204" pitchFamily="34" charset="0"/>
              </a:rPr>
              <a:t>Manage cultural sensitivities and language needs </a:t>
            </a:r>
          </a:p>
          <a:p>
            <a:r>
              <a:rPr lang="en-US" sz="1600" dirty="0">
                <a:solidFill>
                  <a:schemeClr val="tx1">
                    <a:lumMod val="75000"/>
                    <a:lumOff val="25000"/>
                  </a:schemeClr>
                </a:solidFill>
                <a:latin typeface="Franklin Gothic Book" panose="020B0503020102020204" pitchFamily="34" charset="0"/>
              </a:rPr>
              <a:t>   within their communities.</a:t>
            </a:r>
          </a:p>
          <a:p>
            <a:r>
              <a:rPr lang="en-US" sz="1600" dirty="0">
                <a:solidFill>
                  <a:schemeClr val="tx1">
                    <a:lumMod val="65000"/>
                    <a:lumOff val="35000"/>
                  </a:schemeClr>
                </a:solidFill>
                <a:latin typeface="Franklin Gothic Book" panose="020B0503020102020204" pitchFamily="34" charset="0"/>
              </a:rPr>
              <a:t/>
            </a:r>
            <a:br>
              <a:rPr lang="en-US" sz="1600" dirty="0">
                <a:solidFill>
                  <a:schemeClr val="tx1">
                    <a:lumMod val="65000"/>
                    <a:lumOff val="35000"/>
                  </a:schemeClr>
                </a:solidFill>
                <a:latin typeface="Franklin Gothic Book" panose="020B0503020102020204" pitchFamily="34" charset="0"/>
              </a:rPr>
            </a:br>
            <a:r>
              <a:rPr lang="en-US" sz="1600" dirty="0">
                <a:solidFill>
                  <a:srgbClr val="A61D3F"/>
                </a:solidFill>
                <a:latin typeface="Franklin Gothic Book" panose="020B0503020102020204" pitchFamily="34" charset="0"/>
              </a:rPr>
              <a:t>• </a:t>
            </a:r>
            <a:r>
              <a:rPr lang="en-US" sz="1600" dirty="0">
                <a:solidFill>
                  <a:schemeClr val="tx1">
                    <a:lumMod val="75000"/>
                    <a:lumOff val="25000"/>
                  </a:schemeClr>
                </a:solidFill>
                <a:latin typeface="Franklin Gothic Book" panose="020B0503020102020204" pitchFamily="34" charset="0"/>
              </a:rPr>
              <a:t>Nonprofits driven by social missions strive to ensure </a:t>
            </a:r>
            <a:br>
              <a:rPr lang="en-US" sz="1600" dirty="0">
                <a:solidFill>
                  <a:schemeClr val="tx1">
                    <a:lumMod val="75000"/>
                    <a:lumOff val="25000"/>
                  </a:schemeClr>
                </a:solidFill>
                <a:latin typeface="Franklin Gothic Book" panose="020B0503020102020204" pitchFamily="34" charset="0"/>
              </a:rPr>
            </a:br>
            <a:r>
              <a:rPr lang="en-US" sz="1600" dirty="0">
                <a:solidFill>
                  <a:schemeClr val="tx1">
                    <a:lumMod val="75000"/>
                    <a:lumOff val="25000"/>
                  </a:schemeClr>
                </a:solidFill>
                <a:latin typeface="Franklin Gothic Book" panose="020B0503020102020204" pitchFamily="34" charset="0"/>
              </a:rPr>
              <a:t>   their communities have access to the funds, services,</a:t>
            </a:r>
          </a:p>
          <a:p>
            <a:r>
              <a:rPr lang="en-US" sz="1600" dirty="0">
                <a:solidFill>
                  <a:schemeClr val="tx1">
                    <a:lumMod val="75000"/>
                    <a:lumOff val="25000"/>
                  </a:schemeClr>
                </a:solidFill>
                <a:latin typeface="Franklin Gothic Book" panose="020B0503020102020204" pitchFamily="34" charset="0"/>
              </a:rPr>
              <a:t>   representations, and physical and social infrastructure </a:t>
            </a:r>
          </a:p>
          <a:p>
            <a:r>
              <a:rPr lang="en-US" sz="1600" dirty="0">
                <a:solidFill>
                  <a:schemeClr val="tx1">
                    <a:lumMod val="75000"/>
                    <a:lumOff val="25000"/>
                  </a:schemeClr>
                </a:solidFill>
                <a:latin typeface="Franklin Gothic Book" panose="020B0503020102020204" pitchFamily="34" charset="0"/>
              </a:rPr>
              <a:t>   affected by the Census count.</a:t>
            </a:r>
          </a:p>
          <a:p>
            <a:r>
              <a:rPr lang="en-US" sz="1600" dirty="0">
                <a:solidFill>
                  <a:schemeClr val="tx1">
                    <a:lumMod val="65000"/>
                    <a:lumOff val="35000"/>
                  </a:schemeClr>
                </a:solidFill>
                <a:latin typeface="Franklin Gothic Book" panose="020B0503020102020204" pitchFamily="34" charset="0"/>
              </a:rPr>
              <a:t/>
            </a:r>
            <a:br>
              <a:rPr lang="en-US" sz="1600" dirty="0">
                <a:solidFill>
                  <a:schemeClr val="tx1">
                    <a:lumMod val="65000"/>
                    <a:lumOff val="35000"/>
                  </a:schemeClr>
                </a:solidFill>
                <a:latin typeface="Franklin Gothic Book" panose="020B0503020102020204" pitchFamily="34" charset="0"/>
              </a:rPr>
            </a:br>
            <a:r>
              <a:rPr lang="en-US" sz="1600" dirty="0">
                <a:solidFill>
                  <a:srgbClr val="A61D3F"/>
                </a:solidFill>
                <a:latin typeface="Franklin Gothic Book" panose="020B0503020102020204" pitchFamily="34" charset="0"/>
              </a:rPr>
              <a:t>• </a:t>
            </a:r>
            <a:r>
              <a:rPr lang="en-US" sz="1600" dirty="0">
                <a:solidFill>
                  <a:schemeClr val="tx1">
                    <a:lumMod val="75000"/>
                    <a:lumOff val="25000"/>
                  </a:schemeClr>
                </a:solidFill>
                <a:latin typeface="Franklin Gothic Book" panose="020B0503020102020204" pitchFamily="34" charset="0"/>
              </a:rPr>
              <a:t>Nonprofits are keenly aware of the negative impact </a:t>
            </a:r>
          </a:p>
          <a:p>
            <a:r>
              <a:rPr lang="en-US" sz="1600" dirty="0">
                <a:solidFill>
                  <a:schemeClr val="tx1">
                    <a:lumMod val="75000"/>
                    <a:lumOff val="25000"/>
                  </a:schemeClr>
                </a:solidFill>
                <a:latin typeface="Franklin Gothic Book" panose="020B0503020102020204" pitchFamily="34" charset="0"/>
              </a:rPr>
              <a:t>   an undercount will have on their communities, and </a:t>
            </a:r>
          </a:p>
          <a:p>
            <a:r>
              <a:rPr lang="en-US" sz="1600" dirty="0">
                <a:solidFill>
                  <a:schemeClr val="tx1">
                    <a:lumMod val="75000"/>
                    <a:lumOff val="25000"/>
                  </a:schemeClr>
                </a:solidFill>
                <a:latin typeface="Franklin Gothic Book" panose="020B0503020102020204" pitchFamily="34" charset="0"/>
              </a:rPr>
              <a:t>   that they will need to find ways to make up for </a:t>
            </a:r>
          </a:p>
          <a:p>
            <a:r>
              <a:rPr lang="en-US" sz="1600" dirty="0">
                <a:solidFill>
                  <a:schemeClr val="tx1">
                    <a:lumMod val="75000"/>
                    <a:lumOff val="25000"/>
                  </a:schemeClr>
                </a:solidFill>
                <a:latin typeface="Franklin Gothic Book" panose="020B0503020102020204" pitchFamily="34" charset="0"/>
              </a:rPr>
              <a:t>   the shortfalls.</a:t>
            </a:r>
            <a:endParaRPr lang="en-US" sz="2000" dirty="0">
              <a:solidFill>
                <a:schemeClr val="tx1">
                  <a:lumMod val="75000"/>
                  <a:lumOff val="25000"/>
                </a:schemeClr>
              </a:solidFill>
              <a:latin typeface="Franklin Gothic Book" panose="020B0503020102020204" pitchFamily="34" charset="0"/>
            </a:endParaRPr>
          </a:p>
        </p:txBody>
      </p:sp>
    </p:spTree>
    <p:extLst>
      <p:ext uri="{BB962C8B-B14F-4D97-AF65-F5344CB8AC3E}">
        <p14:creationId xmlns:p14="http://schemas.microsoft.com/office/powerpoint/2010/main" val="2106362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3380" y="518535"/>
            <a:ext cx="5800000" cy="7513782"/>
          </a:xfrm>
          <a:prstGeom prst="rect">
            <a:avLst/>
          </a:prstGeom>
        </p:spPr>
      </p:pic>
      <p:sp>
        <p:nvSpPr>
          <p:cNvPr id="9" name="Rectangle 8"/>
          <p:cNvSpPr/>
          <p:nvPr/>
        </p:nvSpPr>
        <p:spPr>
          <a:xfrm>
            <a:off x="0" y="329184"/>
            <a:ext cx="6441141"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 y="0"/>
            <a:ext cx="6615953"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CAMPAIGN COVERAGE</a:t>
            </a:r>
            <a:endParaRPr lang="en-US" sz="24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96169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CENSUS OPERATIONS 101</a:t>
            </a:r>
            <a:br>
              <a:rPr lang="en-US" b="1" dirty="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18712" y="56804"/>
            <a:ext cx="1831457" cy="1093879"/>
          </a:xfrm>
          <a:prstGeom prst="rect">
            <a:avLst/>
          </a:prstGeom>
        </p:spPr>
      </p:pic>
    </p:spTree>
    <p:extLst>
      <p:ext uri="{BB962C8B-B14F-4D97-AF65-F5344CB8AC3E}">
        <p14:creationId xmlns:p14="http://schemas.microsoft.com/office/powerpoint/2010/main" val="3068982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29184"/>
            <a:ext cx="4894729"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9065"/>
            <a:ext cx="6309360"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WHO IS COUNTED?</a:t>
            </a:r>
            <a:endParaRPr lang="en-US" sz="2400" b="1" dirty="0">
              <a:latin typeface="Segoe UI" panose="020B0502040204020203" pitchFamily="34" charset="0"/>
              <a:cs typeface="Segoe UI" panose="020B0502040204020203" pitchFamily="34" charset="0"/>
            </a:endParaRPr>
          </a:p>
        </p:txBody>
      </p:sp>
      <p:sp>
        <p:nvSpPr>
          <p:cNvPr id="10" name="Rectangle 9"/>
          <p:cNvSpPr/>
          <p:nvPr/>
        </p:nvSpPr>
        <p:spPr>
          <a:xfrm>
            <a:off x="5284089" y="859536"/>
            <a:ext cx="3681839" cy="5833872"/>
          </a:xfrm>
          <a:prstGeom prst="rect">
            <a:avLst/>
          </a:prstGeom>
          <a:solidFill>
            <a:schemeClr val="tx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439" y="723580"/>
            <a:ext cx="3871561" cy="2437650"/>
          </a:xfrm>
          <a:prstGeom prst="rect">
            <a:avLst/>
          </a:prstGeom>
        </p:spPr>
      </p:pic>
      <p:sp>
        <p:nvSpPr>
          <p:cNvPr id="11" name="TextBox 10"/>
          <p:cNvSpPr txBox="1"/>
          <p:nvPr/>
        </p:nvSpPr>
        <p:spPr>
          <a:xfrm>
            <a:off x="109729" y="3229194"/>
            <a:ext cx="5317000" cy="3693319"/>
          </a:xfrm>
          <a:prstGeom prst="rect">
            <a:avLst/>
          </a:prstGeom>
          <a:noFill/>
        </p:spPr>
        <p:txBody>
          <a:bodyPr wrap="square" rtlCol="0">
            <a:spAutoFit/>
          </a:bodyPr>
          <a:lstStyle/>
          <a:p>
            <a:r>
              <a:rPr lang="en-US" dirty="0" smtClean="0">
                <a:latin typeface="Franklin Gothic Book" panose="020B0503020102020204" pitchFamily="34" charset="0"/>
              </a:rPr>
              <a:t>All persons living in the United States on April 1, 2020 are counted in the census at the place of residence where they live/sleep most of the year. </a:t>
            </a:r>
          </a:p>
          <a:p>
            <a:endParaRPr lang="en-US" dirty="0" smtClean="0">
              <a:latin typeface="Franklin Gothic Book" panose="020B0503020102020204" pitchFamily="34" charset="0"/>
            </a:endParaRPr>
          </a:p>
          <a:p>
            <a:r>
              <a:rPr lang="en-US" dirty="0" smtClean="0">
                <a:latin typeface="Franklin Gothic Book" panose="020B0503020102020204" pitchFamily="34" charset="0"/>
              </a:rPr>
              <a:t>Every household will receive an invitation to fill out the 2020 census. </a:t>
            </a:r>
            <a:r>
              <a:rPr lang="en-US" dirty="0">
                <a:latin typeface="Franklin Gothic Book" panose="020B0503020102020204" pitchFamily="34" charset="0"/>
              </a:rPr>
              <a:t> </a:t>
            </a:r>
          </a:p>
          <a:p>
            <a:endParaRPr lang="en-US" dirty="0" smtClean="0">
              <a:latin typeface="Franklin Gothic Book" panose="020B0503020102020204" pitchFamily="34" charset="0"/>
            </a:endParaRPr>
          </a:p>
          <a:p>
            <a:r>
              <a:rPr lang="en-US" dirty="0" smtClean="0">
                <a:latin typeface="Franklin Gothic Book" panose="020B0503020102020204" pitchFamily="34" charset="0"/>
              </a:rPr>
              <a:t>One person from  the house will fill out the census and include </a:t>
            </a:r>
            <a:r>
              <a:rPr lang="en-US" i="1" dirty="0" smtClean="0">
                <a:latin typeface="Franklin Gothic Book" panose="020B0503020102020204" pitchFamily="34" charset="0"/>
              </a:rPr>
              <a:t>everyone </a:t>
            </a:r>
            <a:r>
              <a:rPr lang="en-US" dirty="0" smtClean="0">
                <a:latin typeface="Franklin Gothic Book" panose="020B0503020102020204" pitchFamily="34" charset="0"/>
              </a:rPr>
              <a:t>living at that address – relatives/non-relatives, legally/ illegally. </a:t>
            </a:r>
          </a:p>
          <a:p>
            <a:endParaRPr lang="en-US" dirty="0">
              <a:latin typeface="Franklin Gothic Book" panose="020B0503020102020204" pitchFamily="34" charset="0"/>
            </a:endParaRPr>
          </a:p>
          <a:p>
            <a:endParaRPr lang="en-US" dirty="0" smtClean="0">
              <a:latin typeface="Franklin Gothic Book" panose="020B0503020102020204" pitchFamily="34" charset="0"/>
            </a:endParaRPr>
          </a:p>
          <a:p>
            <a:endParaRPr lang="en-US" dirty="0">
              <a:latin typeface="Franklin Gothic Book" panose="020B0503020102020204" pitchFamily="34" charset="0"/>
            </a:endParaRPr>
          </a:p>
        </p:txBody>
      </p:sp>
      <p:sp>
        <p:nvSpPr>
          <p:cNvPr id="12" name="TextBox 11"/>
          <p:cNvSpPr txBox="1"/>
          <p:nvPr/>
        </p:nvSpPr>
        <p:spPr>
          <a:xfrm>
            <a:off x="5284089" y="909054"/>
            <a:ext cx="3681839" cy="5724644"/>
          </a:xfrm>
          <a:prstGeom prst="rect">
            <a:avLst/>
          </a:prstGeom>
          <a:noFill/>
        </p:spPr>
        <p:txBody>
          <a:bodyPr wrap="square" rtlCol="0">
            <a:spAutoFit/>
          </a:bodyPr>
          <a:lstStyle/>
          <a:p>
            <a:pPr algn="ctr"/>
            <a:r>
              <a:rPr lang="en-US" sz="2400" b="1" dirty="0" smtClean="0">
                <a:solidFill>
                  <a:schemeClr val="bg1"/>
                </a:solidFill>
                <a:latin typeface="Franklin Gothic Book" panose="020B0503020102020204" pitchFamily="34" charset="0"/>
                <a:cs typeface="Segoe UI" panose="020B0502040204020203" pitchFamily="34" charset="0"/>
              </a:rPr>
              <a:t>TIMELINE FOR RESPONDING</a:t>
            </a:r>
          </a:p>
          <a:p>
            <a:endParaRPr lang="en-US" dirty="0">
              <a:solidFill>
                <a:schemeClr val="bg1"/>
              </a:solidFill>
              <a:latin typeface="Franklin Gothic Book" panose="020B0503020102020204" pitchFamily="34" charset="0"/>
              <a:cs typeface="Segoe UI" panose="020B0502040204020203" pitchFamily="34" charset="0"/>
            </a:endParaRPr>
          </a:p>
          <a:p>
            <a:r>
              <a:rPr lang="en-US" dirty="0" smtClean="0">
                <a:solidFill>
                  <a:schemeClr val="bg1"/>
                </a:solidFill>
                <a:latin typeface="Franklin Gothic Book" panose="020B0503020102020204" pitchFamily="34" charset="0"/>
                <a:cs typeface="Segoe UI" panose="020B0502040204020203" pitchFamily="34" charset="0"/>
              </a:rPr>
              <a:t>Invitations to fill out the census will go out in waves, starting in </a:t>
            </a:r>
          </a:p>
          <a:p>
            <a:r>
              <a:rPr lang="en-US" dirty="0" smtClean="0">
                <a:solidFill>
                  <a:schemeClr val="bg1"/>
                </a:solidFill>
                <a:latin typeface="Franklin Gothic Book" panose="020B0503020102020204" pitchFamily="34" charset="0"/>
                <a:cs typeface="Segoe UI" panose="020B0502040204020203" pitchFamily="34" charset="0"/>
              </a:rPr>
              <a:t>March 2020. </a:t>
            </a:r>
          </a:p>
          <a:p>
            <a:endParaRPr lang="en-US" dirty="0">
              <a:solidFill>
                <a:schemeClr val="bg1"/>
              </a:solidFill>
              <a:latin typeface="Franklin Gothic Book" panose="020B0503020102020204" pitchFamily="34" charset="0"/>
              <a:cs typeface="Segoe UI" panose="020B0502040204020203" pitchFamily="34" charset="0"/>
            </a:endParaRPr>
          </a:p>
          <a:p>
            <a:r>
              <a:rPr lang="en-US" dirty="0" smtClean="0">
                <a:solidFill>
                  <a:schemeClr val="bg1"/>
                </a:solidFill>
                <a:latin typeface="Franklin Gothic Book" panose="020B0503020102020204" pitchFamily="34" charset="0"/>
                <a:cs typeface="Segoe UI" panose="020B0502040204020203" pitchFamily="34" charset="0"/>
              </a:rPr>
              <a:t>Households will have until </a:t>
            </a:r>
          </a:p>
          <a:p>
            <a:r>
              <a:rPr lang="en-US" dirty="0" smtClean="0">
                <a:solidFill>
                  <a:schemeClr val="bg1"/>
                </a:solidFill>
                <a:latin typeface="Franklin Gothic Book" panose="020B0503020102020204" pitchFamily="34" charset="0"/>
                <a:cs typeface="Segoe UI" panose="020B0502040204020203" pitchFamily="34" charset="0"/>
              </a:rPr>
              <a:t>July 2020 to fill out the census. </a:t>
            </a:r>
          </a:p>
          <a:p>
            <a:endParaRPr lang="en-US" dirty="0">
              <a:solidFill>
                <a:schemeClr val="bg1"/>
              </a:solidFill>
              <a:latin typeface="Franklin Gothic Book" panose="020B0503020102020204" pitchFamily="34" charset="0"/>
              <a:cs typeface="Segoe UI" panose="020B0502040204020203" pitchFamily="34" charset="0"/>
            </a:endParaRPr>
          </a:p>
          <a:p>
            <a:pPr algn="ctr"/>
            <a:r>
              <a:rPr lang="en-US" sz="2400" b="1" dirty="0" smtClean="0">
                <a:solidFill>
                  <a:schemeClr val="bg1"/>
                </a:solidFill>
                <a:latin typeface="Franklin Gothic Book" panose="020B0503020102020204" pitchFamily="34" charset="0"/>
                <a:cs typeface="Segoe UI" panose="020B0502040204020203" pitchFamily="34" charset="0"/>
              </a:rPr>
              <a:t>HOW TO FILL OUT THE CENSUS</a:t>
            </a:r>
            <a:endParaRPr lang="en-US" sz="2400" dirty="0" smtClean="0">
              <a:solidFill>
                <a:schemeClr val="bg1"/>
              </a:solidFill>
              <a:latin typeface="Franklin Gothic Book" panose="020B0503020102020204" pitchFamily="34" charset="0"/>
              <a:cs typeface="Segoe UI" panose="020B0502040204020203" pitchFamily="34" charset="0"/>
            </a:endParaRPr>
          </a:p>
          <a:p>
            <a:endParaRPr lang="en-US" b="1" dirty="0">
              <a:solidFill>
                <a:schemeClr val="bg1"/>
              </a:solidFill>
              <a:latin typeface="Franklin Gothic Book" panose="020B0503020102020204" pitchFamily="34" charset="0"/>
              <a:cs typeface="Segoe UI" panose="020B0502040204020203" pitchFamily="34" charset="0"/>
            </a:endParaRPr>
          </a:p>
          <a:p>
            <a:r>
              <a:rPr lang="en-US" dirty="0" smtClean="0">
                <a:solidFill>
                  <a:schemeClr val="bg1"/>
                </a:solidFill>
                <a:latin typeface="Franklin Gothic Book" panose="020B0503020102020204" pitchFamily="34" charset="0"/>
                <a:cs typeface="Segoe UI" panose="020B0502040204020203" pitchFamily="34" charset="0"/>
              </a:rPr>
              <a:t>Every household will have the option to self-respond one of three ways:</a:t>
            </a:r>
          </a:p>
          <a:p>
            <a:pPr marL="285750" indent="-285750">
              <a:buFontTx/>
              <a:buChar char="-"/>
            </a:pPr>
            <a:r>
              <a:rPr lang="en-US" dirty="0" smtClean="0">
                <a:solidFill>
                  <a:schemeClr val="bg1"/>
                </a:solidFill>
                <a:latin typeface="Franklin Gothic Book" panose="020B0503020102020204" pitchFamily="34" charset="0"/>
                <a:cs typeface="Segoe UI" panose="020B0502040204020203" pitchFamily="34" charset="0"/>
              </a:rPr>
              <a:t>Internet (on-line)</a:t>
            </a:r>
          </a:p>
          <a:p>
            <a:pPr marL="285750" indent="-285750">
              <a:buFontTx/>
              <a:buChar char="-"/>
            </a:pPr>
            <a:r>
              <a:rPr lang="en-US" dirty="0" smtClean="0">
                <a:solidFill>
                  <a:schemeClr val="bg1"/>
                </a:solidFill>
                <a:latin typeface="Franklin Gothic Book" panose="020B0503020102020204" pitchFamily="34" charset="0"/>
                <a:cs typeface="Segoe UI" panose="020B0502040204020203" pitchFamily="34" charset="0"/>
              </a:rPr>
              <a:t>Telephone </a:t>
            </a:r>
          </a:p>
          <a:p>
            <a:pPr marL="285750" indent="-285750">
              <a:buFontTx/>
              <a:buChar char="-"/>
            </a:pPr>
            <a:r>
              <a:rPr lang="en-US" dirty="0" smtClean="0">
                <a:solidFill>
                  <a:schemeClr val="bg1"/>
                </a:solidFill>
                <a:latin typeface="Franklin Gothic Book" panose="020B0503020102020204" pitchFamily="34" charset="0"/>
                <a:cs typeface="Segoe UI" panose="020B0502040204020203" pitchFamily="34" charset="0"/>
              </a:rPr>
              <a:t>Paper questionnaire </a:t>
            </a:r>
            <a:endParaRPr lang="en-US" dirty="0">
              <a:solidFill>
                <a:schemeClr val="bg1"/>
              </a:solidFill>
              <a:latin typeface="Franklin Gothic Book" panose="020B0503020102020204" pitchFamily="34" charset="0"/>
              <a:cs typeface="Segoe UI" panose="020B0502040204020203" pitchFamily="34" charset="0"/>
            </a:endParaRPr>
          </a:p>
        </p:txBody>
      </p:sp>
      <p:cxnSp>
        <p:nvCxnSpPr>
          <p:cNvPr id="14" name="Straight Connector 13"/>
          <p:cNvCxnSpPr/>
          <p:nvPr/>
        </p:nvCxnSpPr>
        <p:spPr>
          <a:xfrm>
            <a:off x="5577840" y="3771376"/>
            <a:ext cx="31272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6100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29184"/>
            <a:ext cx="5472953"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6309360"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CENSUS ASSISTANCE</a:t>
            </a:r>
            <a:endParaRPr lang="en-US" sz="2400" b="1" dirty="0">
              <a:latin typeface="Segoe UI" panose="020B0502040204020203" pitchFamily="34" charset="0"/>
              <a:cs typeface="Segoe UI" panose="020B0502040204020203" pitchFamily="34" charset="0"/>
            </a:endParaRPr>
          </a:p>
        </p:txBody>
      </p:sp>
      <p:sp>
        <p:nvSpPr>
          <p:cNvPr id="19" name="Rounded Rectangle 18"/>
          <p:cNvSpPr/>
          <p:nvPr/>
        </p:nvSpPr>
        <p:spPr>
          <a:xfrm>
            <a:off x="3311652" y="1189470"/>
            <a:ext cx="2706624" cy="3882402"/>
          </a:xfrm>
          <a:prstGeom prst="roundRect">
            <a:avLst/>
          </a:prstGeom>
          <a:solidFill>
            <a:schemeClr val="accent1">
              <a:tint val="98000"/>
              <a:hueMod val="94000"/>
              <a:satMod val="130000"/>
              <a:lumMod val="138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448056" y="1189470"/>
            <a:ext cx="2706624" cy="38824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6175248" y="1189470"/>
            <a:ext cx="2706624" cy="3882402"/>
          </a:xfrm>
          <a:prstGeom prst="roundRect">
            <a:avLst/>
          </a:prstGeom>
          <a:solidFill>
            <a:srgbClr val="A61D3F"/>
          </a:solidFill>
          <a:ln>
            <a:solidFill>
              <a:srgbClr val="A61D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388076" y="5364855"/>
            <a:ext cx="8619744" cy="120053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080" y="1226874"/>
            <a:ext cx="1593088" cy="1593088"/>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8572" y="1427026"/>
            <a:ext cx="1192784" cy="1192784"/>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5783" y="1401426"/>
            <a:ext cx="1353157" cy="1465072"/>
          </a:xfrm>
          <a:prstGeom prst="rect">
            <a:avLst/>
          </a:prstGeom>
        </p:spPr>
      </p:pic>
      <p:sp>
        <p:nvSpPr>
          <p:cNvPr id="30" name="TextBox 29"/>
          <p:cNvSpPr txBox="1"/>
          <p:nvPr/>
        </p:nvSpPr>
        <p:spPr>
          <a:xfrm>
            <a:off x="687360" y="2809638"/>
            <a:ext cx="2414016" cy="2031325"/>
          </a:xfrm>
          <a:prstGeom prst="rect">
            <a:avLst/>
          </a:prstGeom>
          <a:noFill/>
        </p:spPr>
        <p:txBody>
          <a:bodyPr wrap="square" rtlCol="0">
            <a:spAutoFit/>
          </a:bodyPr>
          <a:lstStyle/>
          <a:p>
            <a:r>
              <a:rPr lang="en-US" sz="1400" dirty="0" smtClean="0">
                <a:latin typeface="Franklin Gothic Book" panose="020B0503020102020204" pitchFamily="34" charset="0"/>
              </a:rPr>
              <a:t>Online census will be available in English and 12 non-English languages:</a:t>
            </a:r>
          </a:p>
          <a:p>
            <a:r>
              <a:rPr lang="en-US" sz="1400" dirty="0" smtClean="0">
                <a:latin typeface="Franklin Gothic Book" panose="020B0503020102020204" pitchFamily="34" charset="0"/>
              </a:rPr>
              <a:t>Spanish, Chinese (simplified), Vietnamese, Korean, Russian, Arabic, Tagalog, Polish, French, Haitian Creole, Portuguese, &amp; Japanese. </a:t>
            </a:r>
            <a:endParaRPr lang="en-US" sz="1400" dirty="0">
              <a:latin typeface="Franklin Gothic Book" panose="020B0503020102020204" pitchFamily="34" charset="0"/>
            </a:endParaRPr>
          </a:p>
        </p:txBody>
      </p:sp>
      <p:sp>
        <p:nvSpPr>
          <p:cNvPr id="31" name="TextBox 30"/>
          <p:cNvSpPr txBox="1"/>
          <p:nvPr/>
        </p:nvSpPr>
        <p:spPr>
          <a:xfrm>
            <a:off x="6467856" y="3177019"/>
            <a:ext cx="2414016" cy="954107"/>
          </a:xfrm>
          <a:prstGeom prst="rect">
            <a:avLst/>
          </a:prstGeom>
          <a:noFill/>
        </p:spPr>
        <p:txBody>
          <a:bodyPr wrap="square" rtlCol="0">
            <a:spAutoFit/>
          </a:bodyPr>
          <a:lstStyle/>
          <a:p>
            <a:r>
              <a:rPr lang="en-US" sz="1400" dirty="0" smtClean="0">
                <a:latin typeface="Franklin Gothic Book" panose="020B0503020102020204" pitchFamily="34" charset="0"/>
              </a:rPr>
              <a:t>Paper questionnaire and mailing materials will be available in English and Bilingual English/Spanish. </a:t>
            </a:r>
            <a:endParaRPr lang="en-US" sz="1400" dirty="0">
              <a:latin typeface="Franklin Gothic Book" panose="020B0503020102020204" pitchFamily="34" charset="0"/>
            </a:endParaRPr>
          </a:p>
        </p:txBody>
      </p:sp>
      <p:sp>
        <p:nvSpPr>
          <p:cNvPr id="32" name="TextBox 31"/>
          <p:cNvSpPr txBox="1"/>
          <p:nvPr/>
        </p:nvSpPr>
        <p:spPr>
          <a:xfrm>
            <a:off x="3447288" y="2756150"/>
            <a:ext cx="2581656" cy="2462213"/>
          </a:xfrm>
          <a:prstGeom prst="rect">
            <a:avLst/>
          </a:prstGeom>
          <a:noFill/>
        </p:spPr>
        <p:txBody>
          <a:bodyPr wrap="square" rtlCol="0">
            <a:spAutoFit/>
          </a:bodyPr>
          <a:lstStyle/>
          <a:p>
            <a:r>
              <a:rPr lang="en-US" sz="1400" dirty="0" smtClean="0">
                <a:latin typeface="Franklin Gothic Book" panose="020B0503020102020204" pitchFamily="34" charset="0"/>
              </a:rPr>
              <a:t>Phone assistance for the census will be available in English and 13 non-English languages: </a:t>
            </a:r>
          </a:p>
          <a:p>
            <a:r>
              <a:rPr lang="en-US" sz="1400" dirty="0">
                <a:latin typeface="Franklin Gothic Book" panose="020B0503020102020204" pitchFamily="34" charset="0"/>
              </a:rPr>
              <a:t>Spanish, Chinese </a:t>
            </a:r>
            <a:r>
              <a:rPr lang="en-US" sz="1400" dirty="0" smtClean="0">
                <a:latin typeface="Franklin Gothic Book" panose="020B0503020102020204" pitchFamily="34" charset="0"/>
              </a:rPr>
              <a:t>Mandarin, Chinese Cantonese, </a:t>
            </a:r>
            <a:r>
              <a:rPr lang="en-US" sz="1400" dirty="0">
                <a:latin typeface="Franklin Gothic Book" panose="020B0503020102020204" pitchFamily="34" charset="0"/>
              </a:rPr>
              <a:t>Vietnamese, Korean, Russian, Arabic, Tagalog, Polish, French, Haitian Creole, Portuguese, &amp; Japanese. </a:t>
            </a:r>
          </a:p>
          <a:p>
            <a:endParaRPr lang="en-US" sz="1400" dirty="0">
              <a:latin typeface="Franklin Gothic Book" panose="020B0503020102020204" pitchFamily="34" charset="0"/>
            </a:endParaRPr>
          </a:p>
        </p:txBody>
      </p:sp>
      <p:sp>
        <p:nvSpPr>
          <p:cNvPr id="33" name="TextBox 32"/>
          <p:cNvSpPr txBox="1"/>
          <p:nvPr/>
        </p:nvSpPr>
        <p:spPr>
          <a:xfrm>
            <a:off x="388076" y="5387602"/>
            <a:ext cx="3620516" cy="1200329"/>
          </a:xfrm>
          <a:prstGeom prst="rect">
            <a:avLst/>
          </a:prstGeom>
          <a:noFill/>
        </p:spPr>
        <p:txBody>
          <a:bodyPr wrap="square" rtlCol="0">
            <a:spAutoFit/>
          </a:bodyPr>
          <a:lstStyle/>
          <a:p>
            <a:r>
              <a:rPr lang="en-US" sz="2400" b="1" dirty="0" smtClean="0">
                <a:solidFill>
                  <a:schemeClr val="bg1"/>
                </a:solidFill>
              </a:rPr>
              <a:t>ADDITIONAL LANGUAGE GUIDES + RESOURCES</a:t>
            </a:r>
            <a:endParaRPr lang="en-US" sz="2400" b="1" dirty="0">
              <a:solidFill>
                <a:schemeClr val="bg1"/>
              </a:solidFill>
            </a:endParaRPr>
          </a:p>
        </p:txBody>
      </p:sp>
      <p:cxnSp>
        <p:nvCxnSpPr>
          <p:cNvPr id="35" name="Straight Connector 34"/>
          <p:cNvCxnSpPr/>
          <p:nvPr/>
        </p:nvCxnSpPr>
        <p:spPr>
          <a:xfrm>
            <a:off x="3817257" y="5511346"/>
            <a:ext cx="29029" cy="912381"/>
          </a:xfrm>
          <a:prstGeom prst="line">
            <a:avLst/>
          </a:prstGeom>
        </p:spPr>
        <p:style>
          <a:lnRef idx="3">
            <a:schemeClr val="dk1"/>
          </a:lnRef>
          <a:fillRef idx="0">
            <a:schemeClr val="dk1"/>
          </a:fillRef>
          <a:effectRef idx="2">
            <a:schemeClr val="dk1"/>
          </a:effectRef>
          <a:fontRef idx="minor">
            <a:schemeClr val="tx1"/>
          </a:fontRef>
        </p:style>
      </p:cxnSp>
      <p:sp>
        <p:nvSpPr>
          <p:cNvPr id="36" name="TextBox 35"/>
          <p:cNvSpPr txBox="1"/>
          <p:nvPr/>
        </p:nvSpPr>
        <p:spPr>
          <a:xfrm>
            <a:off x="3902710" y="5469001"/>
            <a:ext cx="5241290" cy="1169551"/>
          </a:xfrm>
          <a:prstGeom prst="rect">
            <a:avLst/>
          </a:prstGeom>
          <a:noFill/>
        </p:spPr>
        <p:txBody>
          <a:bodyPr wrap="square" rtlCol="0">
            <a:spAutoFit/>
          </a:bodyPr>
          <a:lstStyle/>
          <a:p>
            <a:r>
              <a:rPr lang="en-US" sz="1400" dirty="0" smtClean="0">
                <a:solidFill>
                  <a:schemeClr val="bg1"/>
                </a:solidFill>
                <a:latin typeface="Franklin Gothic Book" panose="020B0503020102020204" pitchFamily="34" charset="0"/>
              </a:rPr>
              <a:t>Video + Print language guides will be available in 59 </a:t>
            </a:r>
            <a:r>
              <a:rPr lang="en-US" sz="1400" dirty="0">
                <a:solidFill>
                  <a:schemeClr val="bg1"/>
                </a:solidFill>
                <a:latin typeface="Franklin Gothic Book" panose="020B0503020102020204" pitchFamily="34" charset="0"/>
              </a:rPr>
              <a:t>n</a:t>
            </a:r>
            <a:r>
              <a:rPr lang="en-US" sz="1400" dirty="0" smtClean="0">
                <a:solidFill>
                  <a:schemeClr val="bg1"/>
                </a:solidFill>
                <a:latin typeface="Franklin Gothic Book" panose="020B0503020102020204" pitchFamily="34" charset="0"/>
              </a:rPr>
              <a:t>on-English languages. </a:t>
            </a:r>
          </a:p>
          <a:p>
            <a:r>
              <a:rPr lang="en-US" sz="1400" dirty="0" smtClean="0">
                <a:solidFill>
                  <a:schemeClr val="bg1"/>
                </a:solidFill>
                <a:latin typeface="Franklin Gothic Book" panose="020B0503020102020204" pitchFamily="34" charset="0"/>
              </a:rPr>
              <a:t>Language guides will include versions in American Sign Language, braille, and large print.</a:t>
            </a:r>
          </a:p>
          <a:p>
            <a:endParaRPr lang="en-US" sz="1400" dirty="0" smtClean="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1728043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29184"/>
            <a:ext cx="6535271" cy="378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0"/>
            <a:ext cx="7936992" cy="707886"/>
          </a:xfrm>
          <a:prstGeom prst="rect">
            <a:avLst/>
          </a:prstGeom>
          <a:noFill/>
        </p:spPr>
        <p:txBody>
          <a:bodyPr wrap="square" rtlCol="0">
            <a:spAutoFit/>
          </a:bodyPr>
          <a:lstStyle/>
          <a:p>
            <a:r>
              <a:rPr lang="en-US" sz="4000" b="1" dirty="0" smtClean="0">
                <a:latin typeface="Segoe UI" panose="020B0502040204020203" pitchFamily="34" charset="0"/>
                <a:cs typeface="Segoe UI" panose="020B0502040204020203" pitchFamily="34" charset="0"/>
              </a:rPr>
              <a:t>SPECIAL CIRCUMSTANCES</a:t>
            </a:r>
            <a:endParaRPr lang="en-US" sz="2400" b="1" dirty="0">
              <a:latin typeface="Segoe UI" panose="020B0502040204020203" pitchFamily="34" charset="0"/>
              <a:cs typeface="Segoe UI" panose="020B0502040204020203" pitchFamily="34" charset="0"/>
            </a:endParaRPr>
          </a:p>
        </p:txBody>
      </p:sp>
      <p:sp>
        <p:nvSpPr>
          <p:cNvPr id="2" name="Oval 1"/>
          <p:cNvSpPr/>
          <p:nvPr/>
        </p:nvSpPr>
        <p:spPr>
          <a:xfrm>
            <a:off x="3846286" y="870857"/>
            <a:ext cx="1611085" cy="16110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846286" y="2794000"/>
            <a:ext cx="1611085" cy="16110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65069" y="4847772"/>
            <a:ext cx="1611085" cy="16110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707886"/>
            <a:ext cx="3701143" cy="615011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32228" y="1198886"/>
            <a:ext cx="3236685" cy="4801314"/>
          </a:xfrm>
          <a:prstGeom prst="rect">
            <a:avLst/>
          </a:prstGeom>
          <a:noFill/>
        </p:spPr>
        <p:txBody>
          <a:bodyPr wrap="square" rtlCol="0">
            <a:spAutoFit/>
          </a:bodyPr>
          <a:lstStyle/>
          <a:p>
            <a:r>
              <a:rPr lang="en-US" dirty="0" smtClean="0">
                <a:solidFill>
                  <a:schemeClr val="bg1"/>
                </a:solidFill>
                <a:latin typeface="Franklin Gothic Book" panose="020B0503020102020204" pitchFamily="34" charset="0"/>
              </a:rPr>
              <a:t>The </a:t>
            </a:r>
            <a:r>
              <a:rPr lang="en-US" b="1" dirty="0" smtClean="0">
                <a:solidFill>
                  <a:schemeClr val="bg1"/>
                </a:solidFill>
                <a:latin typeface="Franklin Gothic Book" panose="020B0503020102020204" pitchFamily="34" charset="0"/>
              </a:rPr>
              <a:t>Residence </a:t>
            </a:r>
            <a:r>
              <a:rPr lang="en-US" b="1" dirty="0">
                <a:solidFill>
                  <a:schemeClr val="bg1"/>
                </a:solidFill>
                <a:latin typeface="Franklin Gothic Book" panose="020B0503020102020204" pitchFamily="34" charset="0"/>
              </a:rPr>
              <a:t>C</a:t>
            </a:r>
            <a:r>
              <a:rPr lang="en-US" b="1" dirty="0" smtClean="0">
                <a:solidFill>
                  <a:schemeClr val="bg1"/>
                </a:solidFill>
                <a:latin typeface="Franklin Gothic Book" panose="020B0503020102020204" pitchFamily="34" charset="0"/>
              </a:rPr>
              <a:t>riteria </a:t>
            </a:r>
            <a:r>
              <a:rPr lang="en-US" dirty="0" smtClean="0">
                <a:solidFill>
                  <a:schemeClr val="bg1"/>
                </a:solidFill>
                <a:latin typeface="Franklin Gothic Book" panose="020B0503020102020204" pitchFamily="34" charset="0"/>
              </a:rPr>
              <a:t>used to determine where people are counted during the 2020 Census say: </a:t>
            </a:r>
          </a:p>
          <a:p>
            <a:endParaRPr lang="en-US" dirty="0">
              <a:solidFill>
                <a:schemeClr val="bg1"/>
              </a:solidFill>
              <a:latin typeface="Franklin Gothic Book" panose="020B0503020102020204" pitchFamily="34" charset="0"/>
            </a:endParaRPr>
          </a:p>
          <a:p>
            <a:pPr marL="285750" indent="-285750">
              <a:buFontTx/>
              <a:buChar char="-"/>
            </a:pPr>
            <a:r>
              <a:rPr lang="en-US" dirty="0" smtClean="0">
                <a:solidFill>
                  <a:schemeClr val="bg1"/>
                </a:solidFill>
                <a:latin typeface="Franklin Gothic Book" panose="020B0503020102020204" pitchFamily="34" charset="0"/>
              </a:rPr>
              <a:t>Count people at their usual residence, where they live/sleep most of the time. </a:t>
            </a:r>
          </a:p>
          <a:p>
            <a:pPr marL="285750" indent="-285750">
              <a:buFontTx/>
              <a:buChar char="-"/>
            </a:pPr>
            <a:r>
              <a:rPr lang="en-US" dirty="0" smtClean="0">
                <a:solidFill>
                  <a:schemeClr val="bg1"/>
                </a:solidFill>
                <a:latin typeface="Franklin Gothic Book" panose="020B0503020102020204" pitchFamily="34" charset="0"/>
              </a:rPr>
              <a:t>People in certain types of group quarters are counted at the group facility.</a:t>
            </a:r>
          </a:p>
          <a:p>
            <a:pPr marL="285750" indent="-285750">
              <a:buFontTx/>
              <a:buChar char="-"/>
            </a:pPr>
            <a:r>
              <a:rPr lang="en-US" dirty="0" smtClean="0">
                <a:solidFill>
                  <a:schemeClr val="bg1"/>
                </a:solidFill>
                <a:latin typeface="Franklin Gothic Book" panose="020B0503020102020204" pitchFamily="34" charset="0"/>
              </a:rPr>
              <a:t>People who do not have a usual residence or cannot determine a usual residence, are counted where they are on April 1, 2020. </a:t>
            </a:r>
            <a:endParaRPr lang="en-US" dirty="0">
              <a:solidFill>
                <a:schemeClr val="bg1"/>
              </a:solidFill>
              <a:latin typeface="Franklin Gothic Book" panose="020B0503020102020204" pitchFamily="34" charset="0"/>
            </a:endParaRPr>
          </a:p>
        </p:txBody>
      </p:sp>
      <p:sp>
        <p:nvSpPr>
          <p:cNvPr id="9" name="TextBox 8"/>
          <p:cNvSpPr txBox="1"/>
          <p:nvPr/>
        </p:nvSpPr>
        <p:spPr>
          <a:xfrm>
            <a:off x="3968496" y="1331110"/>
            <a:ext cx="1380017" cy="646331"/>
          </a:xfrm>
          <a:prstGeom prst="rect">
            <a:avLst/>
          </a:prstGeom>
          <a:noFill/>
        </p:spPr>
        <p:txBody>
          <a:bodyPr wrap="square" rtlCol="0">
            <a:spAutoFit/>
          </a:bodyPr>
          <a:lstStyle/>
          <a:p>
            <a:pPr algn="ctr"/>
            <a:r>
              <a:rPr lang="en-US" b="1" dirty="0" smtClean="0">
                <a:latin typeface="Franklin Gothic Book" panose="020B0503020102020204" pitchFamily="34" charset="0"/>
              </a:rPr>
              <a:t>GROUP QUARTERS</a:t>
            </a:r>
            <a:endParaRPr lang="en-US" b="1" dirty="0">
              <a:latin typeface="Franklin Gothic Book" panose="020B0503020102020204" pitchFamily="34" charset="0"/>
            </a:endParaRPr>
          </a:p>
        </p:txBody>
      </p:sp>
      <p:sp>
        <p:nvSpPr>
          <p:cNvPr id="11" name="TextBox 10"/>
          <p:cNvSpPr txBox="1"/>
          <p:nvPr/>
        </p:nvSpPr>
        <p:spPr>
          <a:xfrm>
            <a:off x="3961819" y="3341692"/>
            <a:ext cx="1380017" cy="646331"/>
          </a:xfrm>
          <a:prstGeom prst="rect">
            <a:avLst/>
          </a:prstGeom>
          <a:noFill/>
        </p:spPr>
        <p:txBody>
          <a:bodyPr wrap="square" rtlCol="0">
            <a:spAutoFit/>
          </a:bodyPr>
          <a:lstStyle/>
          <a:p>
            <a:pPr algn="ctr"/>
            <a:r>
              <a:rPr lang="en-US" b="1" dirty="0" smtClean="0">
                <a:latin typeface="Franklin Gothic Book" panose="020B0503020102020204" pitchFamily="34" charset="0"/>
              </a:rPr>
              <a:t>UPDATE/</a:t>
            </a:r>
          </a:p>
          <a:p>
            <a:pPr algn="ctr"/>
            <a:r>
              <a:rPr lang="en-US" b="1" dirty="0" smtClean="0">
                <a:latin typeface="Franklin Gothic Book" panose="020B0503020102020204" pitchFamily="34" charset="0"/>
              </a:rPr>
              <a:t>LEAVE</a:t>
            </a:r>
            <a:endParaRPr lang="en-US" b="1" dirty="0">
              <a:latin typeface="Franklin Gothic Book" panose="020B0503020102020204" pitchFamily="34" charset="0"/>
            </a:endParaRPr>
          </a:p>
        </p:txBody>
      </p:sp>
      <p:sp>
        <p:nvSpPr>
          <p:cNvPr id="12" name="TextBox 11"/>
          <p:cNvSpPr txBox="1"/>
          <p:nvPr/>
        </p:nvSpPr>
        <p:spPr>
          <a:xfrm>
            <a:off x="3922835" y="5514815"/>
            <a:ext cx="1495552" cy="369332"/>
          </a:xfrm>
          <a:prstGeom prst="rect">
            <a:avLst/>
          </a:prstGeom>
          <a:noFill/>
        </p:spPr>
        <p:txBody>
          <a:bodyPr wrap="square" rtlCol="0">
            <a:spAutoFit/>
          </a:bodyPr>
          <a:lstStyle/>
          <a:p>
            <a:pPr algn="ctr"/>
            <a:r>
              <a:rPr lang="en-US" b="1" dirty="0" smtClean="0">
                <a:latin typeface="Franklin Gothic Book" panose="020B0503020102020204" pitchFamily="34" charset="0"/>
              </a:rPr>
              <a:t>TRANSITORY</a:t>
            </a:r>
            <a:endParaRPr lang="en-US" b="1" dirty="0">
              <a:latin typeface="Franklin Gothic Book" panose="020B0503020102020204" pitchFamily="34" charset="0"/>
            </a:endParaRPr>
          </a:p>
        </p:txBody>
      </p:sp>
      <p:sp>
        <p:nvSpPr>
          <p:cNvPr id="13" name="TextBox 12"/>
          <p:cNvSpPr txBox="1"/>
          <p:nvPr/>
        </p:nvSpPr>
        <p:spPr>
          <a:xfrm>
            <a:off x="5472175" y="983902"/>
            <a:ext cx="3773425" cy="1384995"/>
          </a:xfrm>
          <a:prstGeom prst="rect">
            <a:avLst/>
          </a:prstGeom>
          <a:noFill/>
        </p:spPr>
        <p:txBody>
          <a:bodyPr wrap="square" rtlCol="0">
            <a:spAutoFit/>
          </a:bodyPr>
          <a:lstStyle/>
          <a:p>
            <a:r>
              <a:rPr lang="en-US" sz="1400" dirty="0" smtClean="0">
                <a:solidFill>
                  <a:schemeClr val="bg1"/>
                </a:solidFill>
                <a:latin typeface="Franklin Gothic Book" panose="020B0503020102020204" pitchFamily="34" charset="0"/>
              </a:rPr>
              <a:t>Places where people stay in a group living arrangement that are owned/managed by an entity providing housing and/or services for the residents are counted at that facility. </a:t>
            </a:r>
            <a:r>
              <a:rPr lang="en-US" sz="1400" i="1" dirty="0" smtClean="0">
                <a:solidFill>
                  <a:schemeClr val="bg1"/>
                </a:solidFill>
                <a:latin typeface="Franklin Gothic Book" panose="020B0503020102020204" pitchFamily="34" charset="0"/>
              </a:rPr>
              <a:t>THINK: college dorms, military installations, nursing homes, prisons, hospitals, shelters, etc.</a:t>
            </a:r>
            <a:endParaRPr lang="en-US" sz="1400" i="1" dirty="0">
              <a:solidFill>
                <a:schemeClr val="bg1"/>
              </a:solidFill>
              <a:latin typeface="Franklin Gothic Book" panose="020B0503020102020204" pitchFamily="34" charset="0"/>
            </a:endParaRPr>
          </a:p>
        </p:txBody>
      </p:sp>
      <p:sp>
        <p:nvSpPr>
          <p:cNvPr id="14" name="TextBox 13"/>
          <p:cNvSpPr txBox="1"/>
          <p:nvPr/>
        </p:nvSpPr>
        <p:spPr>
          <a:xfrm>
            <a:off x="5572904" y="2982178"/>
            <a:ext cx="3452693" cy="1384995"/>
          </a:xfrm>
          <a:prstGeom prst="rect">
            <a:avLst/>
          </a:prstGeom>
          <a:noFill/>
        </p:spPr>
        <p:txBody>
          <a:bodyPr wrap="square" rtlCol="0">
            <a:spAutoFit/>
          </a:bodyPr>
          <a:lstStyle/>
          <a:p>
            <a:r>
              <a:rPr lang="en-US" sz="1400" dirty="0" smtClean="0">
                <a:solidFill>
                  <a:schemeClr val="bg1"/>
                </a:solidFill>
                <a:latin typeface="Franklin Gothic Book" panose="020B0503020102020204" pitchFamily="34" charset="0"/>
              </a:rPr>
              <a:t>Places without reliable mail service, with high seasonal turnover, or recovering from natural disasters, and American Indian reservations. Census workers will go door-to-door to “update” address list and hand-deliver (“leave”) materials.</a:t>
            </a:r>
            <a:endParaRPr lang="en-US" sz="1400" i="1" dirty="0">
              <a:solidFill>
                <a:schemeClr val="bg1"/>
              </a:solidFill>
              <a:latin typeface="Franklin Gothic Book" panose="020B0503020102020204" pitchFamily="34" charset="0"/>
            </a:endParaRPr>
          </a:p>
        </p:txBody>
      </p:sp>
      <p:sp>
        <p:nvSpPr>
          <p:cNvPr id="15" name="TextBox 14"/>
          <p:cNvSpPr txBox="1"/>
          <p:nvPr/>
        </p:nvSpPr>
        <p:spPr>
          <a:xfrm>
            <a:off x="5632540" y="5114705"/>
            <a:ext cx="3452693" cy="1384995"/>
          </a:xfrm>
          <a:prstGeom prst="rect">
            <a:avLst/>
          </a:prstGeom>
          <a:noFill/>
        </p:spPr>
        <p:txBody>
          <a:bodyPr wrap="square" rtlCol="0">
            <a:spAutoFit/>
          </a:bodyPr>
          <a:lstStyle/>
          <a:p>
            <a:r>
              <a:rPr lang="en-US" sz="1400" dirty="0" smtClean="0">
                <a:solidFill>
                  <a:schemeClr val="bg1"/>
                </a:solidFill>
                <a:latin typeface="Franklin Gothic Book" panose="020B0503020102020204" pitchFamily="34" charset="0"/>
              </a:rPr>
              <a:t>In person counts conducted by Census Bureau officials is the primary mode for data collection for this population. Includes people living in RV parks, campgrounds, racetracks, circuses, carnivals, marinas, hotels, and motels. </a:t>
            </a:r>
            <a:endParaRPr lang="en-US" sz="1400" i="1"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3592995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TotalTime>
  <Words>1180</Words>
  <Application>Microsoft Office PowerPoint</Application>
  <PresentationFormat>On-screen Show (4:3)</PresentationFormat>
  <Paragraphs>204</Paragraphs>
  <Slides>19</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Calibri</vt:lpstr>
      <vt:lpstr>Calibri Light</vt:lpstr>
      <vt:lpstr>Century Gothic</vt:lpstr>
      <vt:lpstr>Franklin Gothic Book</vt:lpstr>
      <vt:lpstr>FrnkGothITC Bk BT</vt:lpstr>
      <vt:lpstr>Segoe UI</vt:lpstr>
      <vt:lpstr>Wingdings 3</vt:lpstr>
      <vt:lpstr>1_Office Theme</vt:lpstr>
      <vt:lpstr>Slice</vt:lpstr>
      <vt:lpstr>MICHIGAN NONPROFITS: raising awareness for census 2020 </vt:lpstr>
      <vt:lpstr>PowerPoint Presentation</vt:lpstr>
      <vt:lpstr>PowerPoint Presentation</vt:lpstr>
      <vt:lpstr>PowerPoint Presentation</vt:lpstr>
      <vt:lpstr>PowerPoint Presentation</vt:lpstr>
      <vt:lpstr>CENSUS OPERATIONS 101 </vt:lpstr>
      <vt:lpstr>PowerPoint Presentation</vt:lpstr>
      <vt:lpstr>PowerPoint Presentation</vt:lpstr>
      <vt:lpstr>PowerPoint Presentation</vt:lpstr>
      <vt:lpstr>PowerPoint Presentation</vt:lpstr>
      <vt:lpstr>PowerPoint Presentation</vt:lpstr>
      <vt:lpstr>PowerPoint Presentation</vt:lpstr>
      <vt:lpstr>EFFECTIVE NONPROFIT ENGAGEMENT STRATEGIES </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nellie</dc:creator>
  <cp:lastModifiedBy>Danielle Dunn</cp:lastModifiedBy>
  <cp:revision>80</cp:revision>
  <dcterms:created xsi:type="dcterms:W3CDTF">2018-12-10T14:57:42Z</dcterms:created>
  <dcterms:modified xsi:type="dcterms:W3CDTF">2019-10-15T19:01:21Z</dcterms:modified>
</cp:coreProperties>
</file>